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9" r:id="rId7"/>
    <p:sldId id="266" r:id="rId8"/>
    <p:sldId id="267" r:id="rId9"/>
    <p:sldId id="260" r:id="rId10"/>
    <p:sldId id="261" r:id="rId11"/>
    <p:sldId id="271" r:id="rId12"/>
    <p:sldId id="273" r:id="rId13"/>
    <p:sldId id="281" r:id="rId14"/>
    <p:sldId id="288" r:id="rId15"/>
    <p:sldId id="274" r:id="rId16"/>
    <p:sldId id="276" r:id="rId17"/>
    <p:sldId id="292" r:id="rId18"/>
    <p:sldId id="277" r:id="rId19"/>
    <p:sldId id="280" r:id="rId20"/>
    <p:sldId id="263" r:id="rId21"/>
    <p:sldId id="282" r:id="rId22"/>
    <p:sldId id="286" r:id="rId23"/>
    <p:sldId id="287" r:id="rId24"/>
    <p:sldId id="284" r:id="rId25"/>
    <p:sldId id="283" r:id="rId26"/>
    <p:sldId id="291" r:id="rId27"/>
    <p:sldId id="289" r:id="rId28"/>
    <p:sldId id="290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433"/>
    <a:srgbClr val="5201F3"/>
    <a:srgbClr val="DB202E"/>
    <a:srgbClr val="414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8224" autoAdjust="0"/>
  </p:normalViewPr>
  <p:slideViewPr>
    <p:cSldViewPr snapToGrid="0" snapToObjects="1">
      <p:cViewPr>
        <p:scale>
          <a:sx n="72" d="100"/>
          <a:sy n="72" d="100"/>
        </p:scale>
        <p:origin x="-498" y="138"/>
      </p:cViewPr>
      <p:guideLst>
        <p:guide orient="horz" pos="2161"/>
        <p:guide pos="5418"/>
        <p:guide pos="2880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2C706-4415-456E-8D87-645ACD26919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A24A755-929F-4DEF-A5B5-09568C74CFCC}">
      <dgm:prSet phldrT="[Texto]" custT="1"/>
      <dgm:spPr/>
      <dgm:t>
        <a:bodyPr/>
        <a:lstStyle/>
        <a:p>
          <a:r>
            <a:rPr lang="es-PE" sz="1600" b="0" i="0" dirty="0" smtClean="0">
              <a:latin typeface="+mj-lt"/>
            </a:rPr>
            <a:t>Arrendamiento y/o subarrendamiento de inmuebles</a:t>
          </a:r>
          <a:endParaRPr lang="es-PE" sz="1600" dirty="0">
            <a:latin typeface="+mj-lt"/>
          </a:endParaRPr>
        </a:p>
      </dgm:t>
    </dgm:pt>
    <dgm:pt modelId="{973AF62D-3292-4E2B-9BA6-EB7824A1B2ED}" type="parTrans" cxnId="{0AD87337-61C6-4E1F-8BF8-00BD898B27A1}">
      <dgm:prSet/>
      <dgm:spPr/>
      <dgm:t>
        <a:bodyPr/>
        <a:lstStyle/>
        <a:p>
          <a:endParaRPr lang="es-PE"/>
        </a:p>
      </dgm:t>
    </dgm:pt>
    <dgm:pt modelId="{F5E62EB2-005D-464F-AB6C-DEB1A32905DE}" type="sibTrans" cxnId="{0AD87337-61C6-4E1F-8BF8-00BD898B27A1}">
      <dgm:prSet/>
      <dgm:spPr/>
      <dgm:t>
        <a:bodyPr/>
        <a:lstStyle/>
        <a:p>
          <a:endParaRPr lang="es-PE"/>
        </a:p>
      </dgm:t>
    </dgm:pt>
    <dgm:pt modelId="{A194C87C-BCB6-4135-A6A5-7CABC87EF531}">
      <dgm:prSet phldrT="[Texto]" custT="1"/>
      <dgm:spPr/>
      <dgm:t>
        <a:bodyPr/>
        <a:lstStyle/>
        <a:p>
          <a:r>
            <a:rPr lang="es-PE" sz="1600" b="0" i="0" dirty="0" smtClean="0">
              <a:latin typeface="+mj-lt"/>
            </a:rPr>
            <a:t>Honorarios de médicos y odontólogos</a:t>
          </a:r>
          <a:endParaRPr lang="es-PE" sz="1600" dirty="0">
            <a:latin typeface="+mj-lt"/>
          </a:endParaRPr>
        </a:p>
      </dgm:t>
    </dgm:pt>
    <dgm:pt modelId="{37CC419E-50EE-42FB-9411-8D2743B40000}" type="parTrans" cxnId="{2294E07E-F848-415D-99DD-70D86AA8D67A}">
      <dgm:prSet/>
      <dgm:spPr/>
      <dgm:t>
        <a:bodyPr/>
        <a:lstStyle/>
        <a:p>
          <a:endParaRPr lang="es-PE"/>
        </a:p>
      </dgm:t>
    </dgm:pt>
    <dgm:pt modelId="{BAAEE81C-ADE0-49D9-8579-61CCCD9165C2}" type="sibTrans" cxnId="{2294E07E-F848-415D-99DD-70D86AA8D67A}">
      <dgm:prSet/>
      <dgm:spPr/>
      <dgm:t>
        <a:bodyPr/>
        <a:lstStyle/>
        <a:p>
          <a:endParaRPr lang="es-PE"/>
        </a:p>
      </dgm:t>
    </dgm:pt>
    <dgm:pt modelId="{50DFA32E-FEEF-42FE-8D3D-5B643816BB38}">
      <dgm:prSet phldrT="[Texto]" custT="1"/>
      <dgm:spPr/>
      <dgm:t>
        <a:bodyPr/>
        <a:lstStyle/>
        <a:p>
          <a:r>
            <a:rPr lang="es-PE" sz="1600" b="0" i="0" dirty="0" smtClean="0">
              <a:latin typeface="+mj-lt"/>
            </a:rPr>
            <a:t>Servicios cuya contraprestación califique como rentas de cuarta categoría</a:t>
          </a:r>
          <a:endParaRPr lang="es-PE" sz="1600" b="0" i="0" dirty="0">
            <a:latin typeface="+mj-lt"/>
          </a:endParaRPr>
        </a:p>
      </dgm:t>
    </dgm:pt>
    <dgm:pt modelId="{B3B661AC-DB37-44D2-87B0-13BE2B3E6E91}" type="parTrans" cxnId="{A992D7B4-98E5-4EBD-A482-8FE0936CA822}">
      <dgm:prSet/>
      <dgm:spPr/>
      <dgm:t>
        <a:bodyPr/>
        <a:lstStyle/>
        <a:p>
          <a:endParaRPr lang="es-PE"/>
        </a:p>
      </dgm:t>
    </dgm:pt>
    <dgm:pt modelId="{F08882A0-7AE4-4432-B896-4662496C0D20}" type="sibTrans" cxnId="{A992D7B4-98E5-4EBD-A482-8FE0936CA822}">
      <dgm:prSet/>
      <dgm:spPr/>
      <dgm:t>
        <a:bodyPr/>
        <a:lstStyle/>
        <a:p>
          <a:endParaRPr lang="es-PE"/>
        </a:p>
      </dgm:t>
    </dgm:pt>
    <dgm:pt modelId="{4DC579EA-00C1-45F8-B0C3-19C26DF266BD}">
      <dgm:prSet phldrT="[Texto]" custT="1"/>
      <dgm:spPr/>
      <dgm:t>
        <a:bodyPr/>
        <a:lstStyle/>
        <a:p>
          <a:r>
            <a:rPr lang="es-PE" sz="1600" b="0" i="0" dirty="0" smtClean="0">
              <a:latin typeface="+mj-lt"/>
            </a:rPr>
            <a:t>Las aportaciones a </a:t>
          </a:r>
          <a:r>
            <a:rPr lang="es-PE" sz="1600" b="0" i="0" dirty="0" err="1" smtClean="0">
              <a:latin typeface="+mj-lt"/>
            </a:rPr>
            <a:t>EsSALUD</a:t>
          </a:r>
          <a:r>
            <a:rPr lang="es-PE" sz="1600" b="0" i="0" dirty="0" smtClean="0">
              <a:latin typeface="+mj-lt"/>
            </a:rPr>
            <a:t> por los trabajadores del hogar</a:t>
          </a:r>
          <a:endParaRPr lang="es-PE" sz="1600" b="0" i="0" dirty="0">
            <a:latin typeface="+mj-lt"/>
          </a:endParaRPr>
        </a:p>
      </dgm:t>
    </dgm:pt>
    <dgm:pt modelId="{A29D68EC-820F-40B5-A06B-FFA7D78A5920}" type="parTrans" cxnId="{109EB05E-E28F-43BC-A2CE-661CFC51FC85}">
      <dgm:prSet/>
      <dgm:spPr/>
      <dgm:t>
        <a:bodyPr/>
        <a:lstStyle/>
        <a:p>
          <a:endParaRPr lang="es-PE"/>
        </a:p>
      </dgm:t>
    </dgm:pt>
    <dgm:pt modelId="{84B2967C-763A-4376-9FF2-CD5B02D34EAD}" type="sibTrans" cxnId="{109EB05E-E28F-43BC-A2CE-661CFC51FC85}">
      <dgm:prSet/>
      <dgm:spPr/>
      <dgm:t>
        <a:bodyPr/>
        <a:lstStyle/>
        <a:p>
          <a:endParaRPr lang="es-PE"/>
        </a:p>
      </dgm:t>
    </dgm:pt>
    <dgm:pt modelId="{0FAC7B7C-5A25-4367-9215-D523003ADF4B}">
      <dgm:prSet phldrT="[Texto]" custT="1"/>
      <dgm:spPr/>
      <dgm:t>
        <a:bodyPr/>
        <a:lstStyle/>
        <a:p>
          <a:r>
            <a:rPr lang="es-PE" sz="1600" b="0" i="0" dirty="0" smtClean="0">
              <a:latin typeface="+mj-lt"/>
            </a:rPr>
            <a:t>Hoteles y Restaurantes</a:t>
          </a:r>
          <a:endParaRPr lang="es-PE" sz="1600" b="0" i="0" dirty="0">
            <a:latin typeface="+mj-lt"/>
          </a:endParaRPr>
        </a:p>
      </dgm:t>
    </dgm:pt>
    <dgm:pt modelId="{716E23D2-F151-4737-8AFC-6BC7EE5D8316}" type="parTrans" cxnId="{DFB70A17-23C2-4C8D-B90A-458E3378E24C}">
      <dgm:prSet/>
      <dgm:spPr/>
      <dgm:t>
        <a:bodyPr/>
        <a:lstStyle/>
        <a:p>
          <a:endParaRPr lang="es-PE"/>
        </a:p>
      </dgm:t>
    </dgm:pt>
    <dgm:pt modelId="{4AB9FCBC-C927-4240-99B1-501A2EAEF58E}" type="sibTrans" cxnId="{DFB70A17-23C2-4C8D-B90A-458E3378E24C}">
      <dgm:prSet/>
      <dgm:spPr/>
      <dgm:t>
        <a:bodyPr/>
        <a:lstStyle/>
        <a:p>
          <a:endParaRPr lang="es-PE"/>
        </a:p>
      </dgm:t>
    </dgm:pt>
    <dgm:pt modelId="{5A2382E8-34B7-418F-B6B2-2822E0B5C3A5}" type="pres">
      <dgm:prSet presAssocID="{04E2C706-4415-456E-8D87-645ACD269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CF47F66-EC82-43D1-A122-459D14D501CB}" type="pres">
      <dgm:prSet presAssocID="{4A24A755-929F-4DEF-A5B5-09568C74CFCC}" presName="node" presStyleLbl="node1" presStyleIdx="0" presStyleCnt="5" custScaleX="133438" custScaleY="1428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C059DD3-C3E5-4E61-BEFD-ADAC1170D65B}" type="pres">
      <dgm:prSet presAssocID="{4A24A755-929F-4DEF-A5B5-09568C74CFCC}" presName="spNode" presStyleCnt="0"/>
      <dgm:spPr/>
    </dgm:pt>
    <dgm:pt modelId="{9866CBF6-88B8-40C9-8507-CE9F66EFF199}" type="pres">
      <dgm:prSet presAssocID="{F5E62EB2-005D-464F-AB6C-DEB1A32905DE}" presName="sibTrans" presStyleLbl="sibTrans1D1" presStyleIdx="0" presStyleCnt="5"/>
      <dgm:spPr/>
      <dgm:t>
        <a:bodyPr/>
        <a:lstStyle/>
        <a:p>
          <a:endParaRPr lang="es-PE"/>
        </a:p>
      </dgm:t>
    </dgm:pt>
    <dgm:pt modelId="{6EADA26E-96FA-46BD-B8C9-2CBCD9EE3B21}" type="pres">
      <dgm:prSet presAssocID="{A194C87C-BCB6-4135-A6A5-7CABC87EF531}" presName="node" presStyleLbl="node1" presStyleIdx="1" presStyleCnt="5" custScaleX="127522" custScaleY="126651" custRadScaleRad="102176" custRadScaleInc="-510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A88362-B6BE-41B2-9783-3812C12DB7D0}" type="pres">
      <dgm:prSet presAssocID="{A194C87C-BCB6-4135-A6A5-7CABC87EF531}" presName="spNode" presStyleCnt="0"/>
      <dgm:spPr/>
    </dgm:pt>
    <dgm:pt modelId="{B016AA78-5BB0-4569-AA6A-D48B0D87A4A6}" type="pres">
      <dgm:prSet presAssocID="{BAAEE81C-ADE0-49D9-8579-61CCCD9165C2}" presName="sibTrans" presStyleLbl="sibTrans1D1" presStyleIdx="1" presStyleCnt="5"/>
      <dgm:spPr/>
      <dgm:t>
        <a:bodyPr/>
        <a:lstStyle/>
        <a:p>
          <a:endParaRPr lang="es-PE"/>
        </a:p>
      </dgm:t>
    </dgm:pt>
    <dgm:pt modelId="{62D13C77-C41F-4F70-9D37-3F0306FE9458}" type="pres">
      <dgm:prSet presAssocID="{50DFA32E-FEEF-42FE-8D3D-5B643816BB38}" presName="node" presStyleLbl="node1" presStyleIdx="2" presStyleCnt="5" custScaleX="121315" custScaleY="161899" custRadScaleRad="99445" custRadScaleInc="-4026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417CCD6-A9E3-46FD-8159-61B4FC12E57D}" type="pres">
      <dgm:prSet presAssocID="{50DFA32E-FEEF-42FE-8D3D-5B643816BB38}" presName="spNode" presStyleCnt="0"/>
      <dgm:spPr/>
    </dgm:pt>
    <dgm:pt modelId="{773DE260-D904-4182-B973-D98EF8D54B0E}" type="pres">
      <dgm:prSet presAssocID="{F08882A0-7AE4-4432-B896-4662496C0D20}" presName="sibTrans" presStyleLbl="sibTrans1D1" presStyleIdx="2" presStyleCnt="5"/>
      <dgm:spPr/>
      <dgm:t>
        <a:bodyPr/>
        <a:lstStyle/>
        <a:p>
          <a:endParaRPr lang="es-PE"/>
        </a:p>
      </dgm:t>
    </dgm:pt>
    <dgm:pt modelId="{281BF304-ACF8-4F5F-B3B2-1EFDF8809961}" type="pres">
      <dgm:prSet presAssocID="{4DC579EA-00C1-45F8-B0C3-19C26DF266BD}" presName="node" presStyleLbl="node1" presStyleIdx="3" presStyleCnt="5" custScaleX="122315" custScaleY="128625" custRadScaleRad="96747" custRadScaleInc="4872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65FC589-EB78-41F4-826E-4A2B4E479B8A}" type="pres">
      <dgm:prSet presAssocID="{4DC579EA-00C1-45F8-B0C3-19C26DF266BD}" presName="spNode" presStyleCnt="0"/>
      <dgm:spPr/>
    </dgm:pt>
    <dgm:pt modelId="{4E698DC8-A13E-4BCE-B222-F444E39C3E7C}" type="pres">
      <dgm:prSet presAssocID="{84B2967C-763A-4376-9FF2-CD5B02D34EAD}" presName="sibTrans" presStyleLbl="sibTrans1D1" presStyleIdx="3" presStyleCnt="5"/>
      <dgm:spPr/>
      <dgm:t>
        <a:bodyPr/>
        <a:lstStyle/>
        <a:p>
          <a:endParaRPr lang="es-PE"/>
        </a:p>
      </dgm:t>
    </dgm:pt>
    <dgm:pt modelId="{13B2D16A-BCEA-4040-B4BB-34076D3CB379}" type="pres">
      <dgm:prSet presAssocID="{0FAC7B7C-5A25-4367-9215-D523003ADF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CA2547-152B-4D95-AAEE-81D0FF4BA288}" type="pres">
      <dgm:prSet presAssocID="{0FAC7B7C-5A25-4367-9215-D523003ADF4B}" presName="spNode" presStyleCnt="0"/>
      <dgm:spPr/>
    </dgm:pt>
    <dgm:pt modelId="{01C24EF9-847F-4828-AB24-FF8B4C9D81C1}" type="pres">
      <dgm:prSet presAssocID="{4AB9FCBC-C927-4240-99B1-501A2EAEF58E}" presName="sibTrans" presStyleLbl="sibTrans1D1" presStyleIdx="4" presStyleCnt="5"/>
      <dgm:spPr/>
      <dgm:t>
        <a:bodyPr/>
        <a:lstStyle/>
        <a:p>
          <a:endParaRPr lang="es-PE"/>
        </a:p>
      </dgm:t>
    </dgm:pt>
  </dgm:ptLst>
  <dgm:cxnLst>
    <dgm:cxn modelId="{0AD87337-61C6-4E1F-8BF8-00BD898B27A1}" srcId="{04E2C706-4415-456E-8D87-645ACD269191}" destId="{4A24A755-929F-4DEF-A5B5-09568C74CFCC}" srcOrd="0" destOrd="0" parTransId="{973AF62D-3292-4E2B-9BA6-EB7824A1B2ED}" sibTransId="{F5E62EB2-005D-464F-AB6C-DEB1A32905DE}"/>
    <dgm:cxn modelId="{AAA13B70-FBE8-499F-B1B9-73A68D040E16}" type="presOf" srcId="{0FAC7B7C-5A25-4367-9215-D523003ADF4B}" destId="{13B2D16A-BCEA-4040-B4BB-34076D3CB379}" srcOrd="0" destOrd="0" presId="urn:microsoft.com/office/officeart/2005/8/layout/cycle6"/>
    <dgm:cxn modelId="{E4F43E4F-4835-4E37-829C-2D6B73BB9012}" type="presOf" srcId="{4DC579EA-00C1-45F8-B0C3-19C26DF266BD}" destId="{281BF304-ACF8-4F5F-B3B2-1EFDF8809961}" srcOrd="0" destOrd="0" presId="urn:microsoft.com/office/officeart/2005/8/layout/cycle6"/>
    <dgm:cxn modelId="{6B958D25-6462-438D-AF93-FBCFFE59ACB7}" type="presOf" srcId="{4AB9FCBC-C927-4240-99B1-501A2EAEF58E}" destId="{01C24EF9-847F-4828-AB24-FF8B4C9D81C1}" srcOrd="0" destOrd="0" presId="urn:microsoft.com/office/officeart/2005/8/layout/cycle6"/>
    <dgm:cxn modelId="{863F11B4-6619-4D71-AA30-DFC5244A8BFA}" type="presOf" srcId="{BAAEE81C-ADE0-49D9-8579-61CCCD9165C2}" destId="{B016AA78-5BB0-4569-AA6A-D48B0D87A4A6}" srcOrd="0" destOrd="0" presId="urn:microsoft.com/office/officeart/2005/8/layout/cycle6"/>
    <dgm:cxn modelId="{D0106331-5C4B-4C73-85CC-6DDD939A0CC0}" type="presOf" srcId="{04E2C706-4415-456E-8D87-645ACD269191}" destId="{5A2382E8-34B7-418F-B6B2-2822E0B5C3A5}" srcOrd="0" destOrd="0" presId="urn:microsoft.com/office/officeart/2005/8/layout/cycle6"/>
    <dgm:cxn modelId="{A992D7B4-98E5-4EBD-A482-8FE0936CA822}" srcId="{04E2C706-4415-456E-8D87-645ACD269191}" destId="{50DFA32E-FEEF-42FE-8D3D-5B643816BB38}" srcOrd="2" destOrd="0" parTransId="{B3B661AC-DB37-44D2-87B0-13BE2B3E6E91}" sibTransId="{F08882A0-7AE4-4432-B896-4662496C0D20}"/>
    <dgm:cxn modelId="{8BE45E69-34B5-4DF6-977C-C75F718EAD36}" type="presOf" srcId="{F5E62EB2-005D-464F-AB6C-DEB1A32905DE}" destId="{9866CBF6-88B8-40C9-8507-CE9F66EFF199}" srcOrd="0" destOrd="0" presId="urn:microsoft.com/office/officeart/2005/8/layout/cycle6"/>
    <dgm:cxn modelId="{9B820166-A0D3-45AD-B378-24DD3BC2C982}" type="presOf" srcId="{4A24A755-929F-4DEF-A5B5-09568C74CFCC}" destId="{6CF47F66-EC82-43D1-A122-459D14D501CB}" srcOrd="0" destOrd="0" presId="urn:microsoft.com/office/officeart/2005/8/layout/cycle6"/>
    <dgm:cxn modelId="{DFB70A17-23C2-4C8D-B90A-458E3378E24C}" srcId="{04E2C706-4415-456E-8D87-645ACD269191}" destId="{0FAC7B7C-5A25-4367-9215-D523003ADF4B}" srcOrd="4" destOrd="0" parTransId="{716E23D2-F151-4737-8AFC-6BC7EE5D8316}" sibTransId="{4AB9FCBC-C927-4240-99B1-501A2EAEF58E}"/>
    <dgm:cxn modelId="{4BDAB723-41C0-4539-A532-592BFBC98B52}" type="presOf" srcId="{84B2967C-763A-4376-9FF2-CD5B02D34EAD}" destId="{4E698DC8-A13E-4BCE-B222-F444E39C3E7C}" srcOrd="0" destOrd="0" presId="urn:microsoft.com/office/officeart/2005/8/layout/cycle6"/>
    <dgm:cxn modelId="{109EB05E-E28F-43BC-A2CE-661CFC51FC85}" srcId="{04E2C706-4415-456E-8D87-645ACD269191}" destId="{4DC579EA-00C1-45F8-B0C3-19C26DF266BD}" srcOrd="3" destOrd="0" parTransId="{A29D68EC-820F-40B5-A06B-FFA7D78A5920}" sibTransId="{84B2967C-763A-4376-9FF2-CD5B02D34EAD}"/>
    <dgm:cxn modelId="{41EF332B-E55B-4158-9761-A4735D543D1C}" type="presOf" srcId="{50DFA32E-FEEF-42FE-8D3D-5B643816BB38}" destId="{62D13C77-C41F-4F70-9D37-3F0306FE9458}" srcOrd="0" destOrd="0" presId="urn:microsoft.com/office/officeart/2005/8/layout/cycle6"/>
    <dgm:cxn modelId="{A70B6CD3-4D2D-4AC8-9A39-85B7D8600561}" type="presOf" srcId="{A194C87C-BCB6-4135-A6A5-7CABC87EF531}" destId="{6EADA26E-96FA-46BD-B8C9-2CBCD9EE3B21}" srcOrd="0" destOrd="0" presId="urn:microsoft.com/office/officeart/2005/8/layout/cycle6"/>
    <dgm:cxn modelId="{5B2D9416-5FB2-471A-87D2-B2827507B421}" type="presOf" srcId="{F08882A0-7AE4-4432-B896-4662496C0D20}" destId="{773DE260-D904-4182-B973-D98EF8D54B0E}" srcOrd="0" destOrd="0" presId="urn:microsoft.com/office/officeart/2005/8/layout/cycle6"/>
    <dgm:cxn modelId="{2294E07E-F848-415D-99DD-70D86AA8D67A}" srcId="{04E2C706-4415-456E-8D87-645ACD269191}" destId="{A194C87C-BCB6-4135-A6A5-7CABC87EF531}" srcOrd="1" destOrd="0" parTransId="{37CC419E-50EE-42FB-9411-8D2743B40000}" sibTransId="{BAAEE81C-ADE0-49D9-8579-61CCCD9165C2}"/>
    <dgm:cxn modelId="{65E475F7-C255-4EDD-A0B7-C8CC94069154}" type="presParOf" srcId="{5A2382E8-34B7-418F-B6B2-2822E0B5C3A5}" destId="{6CF47F66-EC82-43D1-A122-459D14D501CB}" srcOrd="0" destOrd="0" presId="urn:microsoft.com/office/officeart/2005/8/layout/cycle6"/>
    <dgm:cxn modelId="{DC5030C4-2226-4FE9-8113-53EDA5AFB55E}" type="presParOf" srcId="{5A2382E8-34B7-418F-B6B2-2822E0B5C3A5}" destId="{8C059DD3-C3E5-4E61-BEFD-ADAC1170D65B}" srcOrd="1" destOrd="0" presId="urn:microsoft.com/office/officeart/2005/8/layout/cycle6"/>
    <dgm:cxn modelId="{450F54D1-0EFC-416C-8D79-E1793BCA3DA1}" type="presParOf" srcId="{5A2382E8-34B7-418F-B6B2-2822E0B5C3A5}" destId="{9866CBF6-88B8-40C9-8507-CE9F66EFF199}" srcOrd="2" destOrd="0" presId="urn:microsoft.com/office/officeart/2005/8/layout/cycle6"/>
    <dgm:cxn modelId="{9C76F6F2-5B0D-4E4B-AE59-3BCC4B76D443}" type="presParOf" srcId="{5A2382E8-34B7-418F-B6B2-2822E0B5C3A5}" destId="{6EADA26E-96FA-46BD-B8C9-2CBCD9EE3B21}" srcOrd="3" destOrd="0" presId="urn:microsoft.com/office/officeart/2005/8/layout/cycle6"/>
    <dgm:cxn modelId="{369DA04A-4B9B-40BD-9E15-99E7F1B9E8F7}" type="presParOf" srcId="{5A2382E8-34B7-418F-B6B2-2822E0B5C3A5}" destId="{39A88362-B6BE-41B2-9783-3812C12DB7D0}" srcOrd="4" destOrd="0" presId="urn:microsoft.com/office/officeart/2005/8/layout/cycle6"/>
    <dgm:cxn modelId="{9BE5199D-830C-4F01-BDC5-3EE73909F686}" type="presParOf" srcId="{5A2382E8-34B7-418F-B6B2-2822E0B5C3A5}" destId="{B016AA78-5BB0-4569-AA6A-D48B0D87A4A6}" srcOrd="5" destOrd="0" presId="urn:microsoft.com/office/officeart/2005/8/layout/cycle6"/>
    <dgm:cxn modelId="{822C7533-46C5-4C9E-8CAB-BF26405BF46E}" type="presParOf" srcId="{5A2382E8-34B7-418F-B6B2-2822E0B5C3A5}" destId="{62D13C77-C41F-4F70-9D37-3F0306FE9458}" srcOrd="6" destOrd="0" presId="urn:microsoft.com/office/officeart/2005/8/layout/cycle6"/>
    <dgm:cxn modelId="{18610D40-07A3-449A-A8A1-4B8529072769}" type="presParOf" srcId="{5A2382E8-34B7-418F-B6B2-2822E0B5C3A5}" destId="{1417CCD6-A9E3-46FD-8159-61B4FC12E57D}" srcOrd="7" destOrd="0" presId="urn:microsoft.com/office/officeart/2005/8/layout/cycle6"/>
    <dgm:cxn modelId="{C41717A6-F4E3-4F5A-8369-50C0285571BD}" type="presParOf" srcId="{5A2382E8-34B7-418F-B6B2-2822E0B5C3A5}" destId="{773DE260-D904-4182-B973-D98EF8D54B0E}" srcOrd="8" destOrd="0" presId="urn:microsoft.com/office/officeart/2005/8/layout/cycle6"/>
    <dgm:cxn modelId="{C2CDB8FE-517C-497D-956A-FEB90CC9A1C2}" type="presParOf" srcId="{5A2382E8-34B7-418F-B6B2-2822E0B5C3A5}" destId="{281BF304-ACF8-4F5F-B3B2-1EFDF8809961}" srcOrd="9" destOrd="0" presId="urn:microsoft.com/office/officeart/2005/8/layout/cycle6"/>
    <dgm:cxn modelId="{9933213B-73E1-4303-BC9B-CCDFC9A62AC9}" type="presParOf" srcId="{5A2382E8-34B7-418F-B6B2-2822E0B5C3A5}" destId="{F65FC589-EB78-41F4-826E-4A2B4E479B8A}" srcOrd="10" destOrd="0" presId="urn:microsoft.com/office/officeart/2005/8/layout/cycle6"/>
    <dgm:cxn modelId="{69C82B44-6CE3-4CA4-B911-DC48446F30C0}" type="presParOf" srcId="{5A2382E8-34B7-418F-B6B2-2822E0B5C3A5}" destId="{4E698DC8-A13E-4BCE-B222-F444E39C3E7C}" srcOrd="11" destOrd="0" presId="urn:microsoft.com/office/officeart/2005/8/layout/cycle6"/>
    <dgm:cxn modelId="{D18BADB7-1C6D-4CAA-90A7-399C0A9E35C4}" type="presParOf" srcId="{5A2382E8-34B7-418F-B6B2-2822E0B5C3A5}" destId="{13B2D16A-BCEA-4040-B4BB-34076D3CB379}" srcOrd="12" destOrd="0" presId="urn:microsoft.com/office/officeart/2005/8/layout/cycle6"/>
    <dgm:cxn modelId="{1520DDEE-8FC6-4ADF-A360-205AD2CBD74B}" type="presParOf" srcId="{5A2382E8-34B7-418F-B6B2-2822E0B5C3A5}" destId="{70CA2547-152B-4D95-AAEE-81D0FF4BA288}" srcOrd="13" destOrd="0" presId="urn:microsoft.com/office/officeart/2005/8/layout/cycle6"/>
    <dgm:cxn modelId="{F9EFB4E5-FE87-4CA4-B0F0-E5F6CB8FEEE3}" type="presParOf" srcId="{5A2382E8-34B7-418F-B6B2-2822E0B5C3A5}" destId="{01C24EF9-847F-4828-AB24-FF8B4C9D81C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-consultaruc.sunat.gob.pe/cl-ti-itmrconsruchotrest/FrameCriterioBusquedaMovil.j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nat.gob.pe/ol-ti-itadminforuc-inscripcion/inscripc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6000"/>
            <a:ext cx="9144000" cy="1055566"/>
          </a:xfrm>
          <a:prstGeom prst="rect">
            <a:avLst/>
          </a:prstGeom>
        </p:spPr>
      </p:pic>
      <p:sp>
        <p:nvSpPr>
          <p:cNvPr id="14" name="13 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DEDUCCIÓN ADICIONAL </a:t>
            </a:r>
            <a:r>
              <a:rPr lang="es-PE" sz="30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LA DETERMINACIÓN DEL IMPUESTO A LA RENTA POR RENTAS DEL TRABAJO</a:t>
            </a:r>
            <a:endParaRPr lang="es-PE" sz="3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39687"/>
            <a:ext cx="8229600" cy="5261113"/>
          </a:xfrm>
        </p:spPr>
        <p:txBody>
          <a:bodyPr>
            <a:normAutofit/>
          </a:bodyPr>
          <a:lstStyle/>
          <a:p>
            <a:r>
              <a:rPr lang="es-PE" sz="2000" dirty="0" smtClean="0">
                <a:solidFill>
                  <a:srgbClr val="202433"/>
                </a:solidFill>
                <a:latin typeface="+mj-lt"/>
              </a:rPr>
              <a:t>App Personas Sunat</a:t>
            </a:r>
          </a:p>
          <a:p>
            <a:pPr marL="0" indent="0">
              <a:buNone/>
            </a:pPr>
            <a:r>
              <a:rPr lang="es-PE" sz="2000" dirty="0" smtClean="0">
                <a:solidFill>
                  <a:srgbClr val="202433"/>
                </a:solidFill>
                <a:latin typeface="+mj-lt"/>
              </a:rPr>
              <a:t>	</a:t>
            </a: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1200" dirty="0" smtClean="0">
              <a:latin typeface="+mj-lt"/>
            </a:endParaRPr>
          </a:p>
          <a:p>
            <a:pPr marL="0" indent="0">
              <a:buNone/>
            </a:pPr>
            <a:endParaRPr lang="es-PE" sz="2000" dirty="0" smtClean="0">
              <a:latin typeface="+mj-lt"/>
            </a:endParaRPr>
          </a:p>
        </p:txBody>
      </p:sp>
      <p:grpSp>
        <p:nvGrpSpPr>
          <p:cNvPr id="4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5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310869" y="411918"/>
            <a:ext cx="3176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cap="all" dirty="0">
                <a:latin typeface="+mj-lt"/>
              </a:rPr>
              <a:t>OBLIGACIÓN DE VERIFICAR</a:t>
            </a:r>
            <a:endParaRPr lang="es-PE" sz="2000" dirty="0">
              <a:latin typeface="+mj-lt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112021" y="4784039"/>
            <a:ext cx="563217" cy="371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44022" r="37133" b="6250"/>
          <a:stretch/>
        </p:blipFill>
        <p:spPr bwMode="auto">
          <a:xfrm>
            <a:off x="851371" y="1622726"/>
            <a:ext cx="7328454" cy="44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derecha"/>
          <p:cNvSpPr/>
          <p:nvPr/>
        </p:nvSpPr>
        <p:spPr>
          <a:xfrm rot="10800000">
            <a:off x="7596809" y="4731049"/>
            <a:ext cx="894521" cy="371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873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1148"/>
            <a:ext cx="8229600" cy="5225015"/>
          </a:xfrm>
        </p:spPr>
        <p:txBody>
          <a:bodyPr/>
          <a:lstStyle/>
          <a:p>
            <a:r>
              <a:rPr lang="es-PE" sz="2000" dirty="0">
                <a:latin typeface="+mj-lt"/>
                <a:hlinkClick r:id="rId2"/>
              </a:rPr>
              <a:t>http://</a:t>
            </a:r>
            <a:r>
              <a:rPr lang="es-PE" sz="2000" dirty="0" smtClean="0">
                <a:latin typeface="+mj-lt"/>
                <a:hlinkClick r:id="rId2"/>
              </a:rPr>
              <a:t>e-consultaruc.sunat.gob.pe/cl-ti-itmrconsruchotrest/FrameCriterioBusquedaMovil.jsp</a:t>
            </a:r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endParaRPr lang="es-PE" sz="2000" dirty="0" smtClean="0">
              <a:latin typeface="+mj-lt"/>
            </a:endParaRPr>
          </a:p>
          <a:p>
            <a:endParaRPr lang="es-PE" sz="2000" dirty="0">
              <a:latin typeface="+mj-lt"/>
            </a:endParaRPr>
          </a:p>
          <a:p>
            <a:r>
              <a:rPr lang="es-PE" sz="2000" dirty="0" smtClean="0">
                <a:latin typeface="+mj-lt"/>
              </a:rPr>
              <a:t>Consulta RUC </a:t>
            </a:r>
            <a:r>
              <a:rPr lang="es-PE" sz="2000" dirty="0" smtClean="0">
                <a:solidFill>
                  <a:srgbClr val="202433"/>
                </a:solidFill>
                <a:latin typeface="+mj-lt"/>
              </a:rPr>
              <a:t> </a:t>
            </a:r>
          </a:p>
          <a:p>
            <a:endParaRPr lang="es-PE" dirty="0">
              <a:solidFill>
                <a:srgbClr val="202433"/>
              </a:solidFill>
              <a:latin typeface="+mj-lt"/>
            </a:endParaRPr>
          </a:p>
          <a:p>
            <a:endParaRPr lang="es-PE" dirty="0">
              <a:latin typeface="+mj-lt"/>
            </a:endParaRPr>
          </a:p>
        </p:txBody>
      </p:sp>
      <p:grpSp>
        <p:nvGrpSpPr>
          <p:cNvPr id="4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5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6553" r="18233"/>
          <a:stretch/>
        </p:blipFill>
        <p:spPr bwMode="auto">
          <a:xfrm>
            <a:off x="718928" y="1699938"/>
            <a:ext cx="5049079" cy="360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10870" y="193930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cap="all" dirty="0"/>
              <a:t>OBLIGACIÓN DE VERIFICAR</a:t>
            </a:r>
            <a:endParaRPr lang="es-PE" dirty="0"/>
          </a:p>
        </p:txBody>
      </p:sp>
      <p:sp>
        <p:nvSpPr>
          <p:cNvPr id="8" name="7 Flecha derecha"/>
          <p:cNvSpPr/>
          <p:nvPr/>
        </p:nvSpPr>
        <p:spPr>
          <a:xfrm rot="10800000">
            <a:off x="5320746" y="4214215"/>
            <a:ext cx="894521" cy="371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85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3" y="711475"/>
            <a:ext cx="240126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389526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20 Título"/>
          <p:cNvSpPr>
            <a:spLocks noGrp="1"/>
          </p:cNvSpPr>
          <p:nvPr>
            <p:ph type="title"/>
          </p:nvPr>
        </p:nvSpPr>
        <p:spPr>
          <a:xfrm>
            <a:off x="367160" y="274638"/>
            <a:ext cx="8229600" cy="482556"/>
          </a:xfrm>
        </p:spPr>
        <p:txBody>
          <a:bodyPr>
            <a:normAutofit fontScale="90000"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B. ARRENDAMIENTOS Y SUBARRENDAMIENTO DE INMUEBLES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49732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 smtClean="0">
                <a:latin typeface="+mj-lt"/>
              </a:rPr>
              <a:t>Requisitos:</a:t>
            </a:r>
          </a:p>
          <a:p>
            <a:pPr lvl="1" algn="just"/>
            <a:r>
              <a:rPr lang="es-PE" dirty="0" smtClean="0">
                <a:latin typeface="+mj-lt"/>
              </a:rPr>
              <a:t>Que el inmueble esté en el Perú.</a:t>
            </a:r>
          </a:p>
          <a:p>
            <a:pPr lvl="1" algn="just"/>
            <a:r>
              <a:rPr lang="es-PE" dirty="0" smtClean="0">
                <a:latin typeface="+mj-lt"/>
              </a:rPr>
              <a:t>Que el inmueble no esté destinado exclusivamente al desarrollo de algún negocio.</a:t>
            </a:r>
          </a:p>
          <a:p>
            <a:pPr marL="0" indent="0" algn="just">
              <a:buNone/>
            </a:pPr>
            <a:endParaRPr lang="es-PE" dirty="0" smtClean="0">
              <a:latin typeface="+mj-lt"/>
            </a:endParaRPr>
          </a:p>
          <a:p>
            <a:pPr algn="just"/>
            <a:r>
              <a:rPr lang="es-PE" dirty="0">
                <a:latin typeface="+mj-lt"/>
              </a:rPr>
              <a:t>Documentos para sustentar gasto:</a:t>
            </a:r>
          </a:p>
          <a:p>
            <a:pPr lvl="1" algn="just"/>
            <a:r>
              <a:rPr lang="es-PE" dirty="0" smtClean="0">
                <a:latin typeface="+mj-lt"/>
              </a:rPr>
              <a:t>Si es persona natural, con el Formulario N° 1683 a través del cual se acredita el pago del impuesto por parte del arrendador.</a:t>
            </a:r>
          </a:p>
          <a:p>
            <a:pPr lvl="1" algn="just"/>
            <a:r>
              <a:rPr lang="es-PE" dirty="0" smtClean="0">
                <a:latin typeface="+mj-lt"/>
              </a:rPr>
              <a:t>Si es persona jurídica, con Factura Electrónica.</a:t>
            </a:r>
          </a:p>
          <a:p>
            <a:pPr marL="457200" lvl="1" indent="0" algn="just">
              <a:buNone/>
            </a:pPr>
            <a:endParaRPr lang="es-PE" dirty="0">
              <a:latin typeface="+mj-lt"/>
            </a:endParaRPr>
          </a:p>
          <a:p>
            <a:pPr algn="just"/>
            <a:r>
              <a:rPr lang="es-PE" dirty="0" smtClean="0">
                <a:latin typeface="+mj-lt"/>
              </a:rPr>
              <a:t>Límite por comprobante: </a:t>
            </a:r>
          </a:p>
          <a:p>
            <a:pPr lvl="1" algn="just"/>
            <a:r>
              <a:rPr lang="es-PE" dirty="0" smtClean="0">
                <a:latin typeface="+mj-lt"/>
              </a:rPr>
              <a:t>30%</a:t>
            </a:r>
          </a:p>
          <a:p>
            <a:pPr marL="0" indent="0" algn="just">
              <a:buNone/>
            </a:pPr>
            <a:endParaRPr lang="es-PE" dirty="0" smtClean="0">
              <a:latin typeface="+mj-lt"/>
            </a:endParaRPr>
          </a:p>
          <a:p>
            <a:endParaRPr lang="es-P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0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04" y="0"/>
            <a:ext cx="592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8" b="4158"/>
          <a:stretch/>
        </p:blipFill>
        <p:spPr bwMode="auto">
          <a:xfrm>
            <a:off x="2258522" y="1285461"/>
            <a:ext cx="4725373" cy="43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0 Título"/>
          <p:cNvSpPr>
            <a:spLocks noGrp="1"/>
          </p:cNvSpPr>
          <p:nvPr>
            <p:ph type="title"/>
          </p:nvPr>
        </p:nvSpPr>
        <p:spPr>
          <a:xfrm>
            <a:off x="186841" y="371519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ARRENDAMIENTOS Y SUBARRENDAMIENTO DE INMUEBLES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07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40141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500" dirty="0">
                <a:latin typeface="+mj-lt"/>
              </a:rPr>
              <a:t>Las personas que integran una sociedad </a:t>
            </a:r>
            <a:r>
              <a:rPr lang="es-PE" sz="2500" dirty="0" smtClean="0">
                <a:latin typeface="+mj-lt"/>
              </a:rPr>
              <a:t>conyugal o que vivan en concubinato, </a:t>
            </a:r>
            <a:r>
              <a:rPr lang="es-PE" sz="2500" dirty="0">
                <a:latin typeface="+mj-lt"/>
              </a:rPr>
              <a:t>puedan </a:t>
            </a:r>
            <a:r>
              <a:rPr lang="es-PE" sz="2500" dirty="0" smtClean="0">
                <a:latin typeface="+mj-lt"/>
              </a:rPr>
              <a:t>optar por distribuirse </a:t>
            </a:r>
            <a:r>
              <a:rPr lang="es-PE" sz="2500" dirty="0">
                <a:latin typeface="+mj-lt"/>
              </a:rPr>
              <a:t>por igual los  gastos por arrendamiento de vivienda, cuyo comprobante de pago fue emitido a uno de los integrantes de la </a:t>
            </a:r>
            <a:r>
              <a:rPr lang="es-PE" sz="2500" dirty="0" smtClean="0">
                <a:latin typeface="+mj-lt"/>
              </a:rPr>
              <a:t>sociedad</a:t>
            </a:r>
            <a:r>
              <a:rPr lang="es-PE" sz="2800" dirty="0" smtClean="0">
                <a:latin typeface="+mj-lt"/>
              </a:rPr>
              <a:t>.</a:t>
            </a:r>
            <a:endParaRPr lang="es-PE" sz="2800" dirty="0">
              <a:latin typeface="+mj-lt"/>
            </a:endParaRPr>
          </a:p>
        </p:txBody>
      </p:sp>
      <p:sp>
        <p:nvSpPr>
          <p:cNvPr id="4" name="20 Título"/>
          <p:cNvSpPr>
            <a:spLocks noGrp="1"/>
          </p:cNvSpPr>
          <p:nvPr>
            <p:ph type="title"/>
          </p:nvPr>
        </p:nvSpPr>
        <p:spPr>
          <a:xfrm>
            <a:off x="161131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ARRENDAMIENTOS Y SUBARRENDAMIENTO DE INMUEBLES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31" y="0"/>
            <a:ext cx="592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54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3" y="711475"/>
            <a:ext cx="240126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2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c. SERVICIOS DE CUARTA CATEGORÍA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49732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PE" dirty="0">
                <a:latin typeface="+mj-lt"/>
              </a:rPr>
              <a:t>Comprende:</a:t>
            </a:r>
          </a:p>
          <a:p>
            <a:pPr lvl="1" algn="just"/>
            <a:r>
              <a:rPr lang="es-PE" dirty="0" smtClean="0">
                <a:latin typeface="+mj-lt"/>
              </a:rPr>
              <a:t>Servicios de Médicos </a:t>
            </a:r>
            <a:r>
              <a:rPr lang="es-PE" dirty="0">
                <a:latin typeface="+mj-lt"/>
              </a:rPr>
              <a:t>y </a:t>
            </a:r>
            <a:r>
              <a:rPr lang="es-PE" dirty="0" smtClean="0">
                <a:latin typeface="+mj-lt"/>
              </a:rPr>
              <a:t>Odontólogos</a:t>
            </a:r>
          </a:p>
          <a:p>
            <a:pPr lvl="1" algn="just"/>
            <a:r>
              <a:rPr lang="es-PE" dirty="0" smtClean="0">
                <a:latin typeface="+mj-lt"/>
              </a:rPr>
              <a:t>Otros servicios, </a:t>
            </a:r>
            <a:r>
              <a:rPr lang="es-PE" dirty="0" err="1" smtClean="0">
                <a:latin typeface="+mj-lt"/>
              </a:rPr>
              <a:t>p.e</a:t>
            </a:r>
            <a:r>
              <a:rPr lang="es-PE" dirty="0" smtClean="0">
                <a:latin typeface="+mj-lt"/>
              </a:rPr>
              <a:t>: abogados, entrenadores, carpinteros, fotógrafos, nutricionistas, psicólogos, veterinarios, pintores, entre otros.</a:t>
            </a:r>
          </a:p>
          <a:p>
            <a:pPr marL="0" indent="0" algn="just">
              <a:buNone/>
            </a:pPr>
            <a:endParaRPr lang="es-PE" sz="2100" dirty="0">
              <a:latin typeface="+mj-lt"/>
            </a:endParaRPr>
          </a:p>
          <a:p>
            <a:pPr marL="0" indent="0" algn="just">
              <a:buNone/>
            </a:pPr>
            <a:r>
              <a:rPr lang="es-PE" dirty="0" smtClean="0">
                <a:latin typeface="+mj-lt"/>
              </a:rPr>
              <a:t>	</a:t>
            </a:r>
            <a:r>
              <a:rPr lang="es-PE" sz="2900" dirty="0" smtClean="0">
                <a:latin typeface="+mj-lt"/>
              </a:rPr>
              <a:t>No están comprendidos los servicios de Directores, Mandatarios, 	Gestores de Negocio, Albaceas y similares.</a:t>
            </a:r>
          </a:p>
          <a:p>
            <a:pPr algn="just"/>
            <a:endParaRPr lang="es-PE" dirty="0" smtClean="0">
              <a:latin typeface="+mj-lt"/>
            </a:endParaRPr>
          </a:p>
          <a:p>
            <a:pPr algn="just"/>
            <a:r>
              <a:rPr lang="es-PE" dirty="0" smtClean="0">
                <a:latin typeface="+mj-lt"/>
              </a:rPr>
              <a:t>Documentos </a:t>
            </a:r>
            <a:r>
              <a:rPr lang="es-PE" dirty="0">
                <a:latin typeface="+mj-lt"/>
              </a:rPr>
              <a:t>para sustentar gasto:</a:t>
            </a:r>
          </a:p>
          <a:p>
            <a:pPr lvl="1" algn="just"/>
            <a:r>
              <a:rPr lang="es-PE" dirty="0" smtClean="0">
                <a:latin typeface="+mj-lt"/>
              </a:rPr>
              <a:t>Recibo por Honorario Electrónico.</a:t>
            </a:r>
          </a:p>
          <a:p>
            <a:pPr lvl="1" algn="just"/>
            <a:r>
              <a:rPr lang="es-PE" dirty="0">
                <a:latin typeface="+mj-lt"/>
              </a:rPr>
              <a:t>Emisores deben tener </a:t>
            </a:r>
            <a:r>
              <a:rPr lang="es-PE" dirty="0" smtClean="0">
                <a:latin typeface="+mj-lt"/>
              </a:rPr>
              <a:t>registrada su actividad (profesión, arte, ciencia u oficio) en la Ficha RUC.</a:t>
            </a:r>
          </a:p>
          <a:p>
            <a:pPr marL="457200" lvl="1" indent="0" algn="just">
              <a:buNone/>
            </a:pPr>
            <a:endParaRPr lang="es-PE" dirty="0">
              <a:latin typeface="+mj-lt"/>
            </a:endParaRPr>
          </a:p>
          <a:p>
            <a:pPr algn="just"/>
            <a:r>
              <a:rPr lang="es-PE" dirty="0" smtClean="0">
                <a:latin typeface="+mj-lt"/>
              </a:rPr>
              <a:t>Límite por comprobante: </a:t>
            </a:r>
          </a:p>
          <a:p>
            <a:pPr lvl="1" algn="just"/>
            <a:r>
              <a:rPr lang="es-PE" dirty="0" smtClean="0">
                <a:latin typeface="+mj-lt"/>
              </a:rPr>
              <a:t>30%</a:t>
            </a:r>
          </a:p>
          <a:p>
            <a:pPr marL="0" indent="0" algn="just">
              <a:buNone/>
            </a:pPr>
            <a:endParaRPr lang="es-PE" dirty="0" smtClean="0">
              <a:latin typeface="+mj-lt"/>
            </a:endParaRPr>
          </a:p>
          <a:p>
            <a:endParaRPr lang="es-P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9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3" y="711475"/>
            <a:ext cx="240126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2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d. APORTACIONES A ESSALUD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4973224"/>
          </a:xfrm>
        </p:spPr>
        <p:txBody>
          <a:bodyPr>
            <a:normAutofit fontScale="92500" lnSpcReduction="10000"/>
          </a:bodyPr>
          <a:lstStyle/>
          <a:p>
            <a:r>
              <a:rPr lang="es-PE" dirty="0" smtClean="0">
                <a:latin typeface="+mj-lt"/>
              </a:rPr>
              <a:t>Requisitos:</a:t>
            </a:r>
          </a:p>
          <a:p>
            <a:pPr lvl="1" algn="just"/>
            <a:r>
              <a:rPr lang="es-PE" dirty="0" smtClean="0">
                <a:latin typeface="+mj-lt"/>
              </a:rPr>
              <a:t>Estar inscrito como empleador en el Registro de Empleadores del Trabajadores del Hogar – Dar de alta al trabajador del hogar.</a:t>
            </a:r>
          </a:p>
          <a:p>
            <a:pPr marL="457200" lvl="1" indent="0" algn="just">
              <a:buNone/>
            </a:pPr>
            <a:endParaRPr lang="es-PE" sz="2200" dirty="0" smtClean="0">
              <a:latin typeface="+mj-lt"/>
            </a:endParaRPr>
          </a:p>
          <a:p>
            <a:pPr algn="just"/>
            <a:r>
              <a:rPr lang="es-PE" dirty="0">
                <a:latin typeface="+mj-lt"/>
              </a:rPr>
              <a:t>Documentos para sustentar gasto:</a:t>
            </a:r>
          </a:p>
          <a:p>
            <a:pPr lvl="1" algn="just"/>
            <a:r>
              <a:rPr lang="es-PE" dirty="0" smtClean="0">
                <a:latin typeface="+mj-lt"/>
              </a:rPr>
              <a:t>Con el Formulario N° 1676 – Trabajadores del Hogar.</a:t>
            </a:r>
          </a:p>
          <a:p>
            <a:pPr marL="457200" lvl="1" indent="0" algn="just">
              <a:buNone/>
            </a:pPr>
            <a:endParaRPr lang="es-PE" sz="2200" dirty="0">
              <a:latin typeface="+mj-lt"/>
            </a:endParaRPr>
          </a:p>
          <a:p>
            <a:pPr algn="just"/>
            <a:r>
              <a:rPr lang="es-PE" dirty="0" smtClean="0">
                <a:latin typeface="+mj-lt"/>
              </a:rPr>
              <a:t>No hay límite en el gasto. Se puede deducir el 100% de la aportación: 9% de la remuneración.</a:t>
            </a:r>
          </a:p>
          <a:p>
            <a:pPr marL="0" indent="0">
              <a:buNone/>
            </a:pPr>
            <a:endParaRPr lang="es-P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97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0" rIns="0" anchor="t"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accent2"/>
                </a:solidFill>
                <a:latin typeface="+mj-lt"/>
              </a:rPr>
              <a:t>consideraciones</a:t>
            </a:r>
            <a:endParaRPr lang="es-ES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6861"/>
            <a:ext cx="8229600" cy="474759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La deducción de las 7 y 3 UIT´s, está limitadas a las rentas obtenidas por el trabajo.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sz="15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El pago de los conceptos descritos (a excepción de los aportes a EsSalud) que supere los S/ 3,500 soles o US$ 1,000 Dólares Americanos, debe ser realizado a través de algún medio de pago (depósito en cuenta, transferencia, cheque, tarjeta de crédito y débito)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sz="15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Emisor del comprobante de pago no registre la condición de “</a:t>
            </a:r>
            <a:r>
              <a:rPr lang="es-PE" sz="2200" dirty="0">
                <a:latin typeface="+mj-lt"/>
              </a:rPr>
              <a:t>N</a:t>
            </a:r>
            <a:r>
              <a:rPr lang="es-PE" sz="2200" dirty="0" smtClean="0">
                <a:latin typeface="+mj-lt"/>
              </a:rPr>
              <a:t>o Habido” salvo que haya regularizado la misma hasta el 31 de diciembre, y que no esté dado de baja.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Todo debe haber sido pagado hasta el 31 de diciembre</a:t>
            </a:r>
            <a:endParaRPr lang="es-PE" sz="2200" dirty="0">
              <a:latin typeface="+mj-lt"/>
            </a:endParaRPr>
          </a:p>
        </p:txBody>
      </p:sp>
      <p:sp>
        <p:nvSpPr>
          <p:cNvPr id="32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250B-8B2C-4B4B-ADAC-58D044BD504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 flipV="1">
            <a:off x="593723" y="665756"/>
            <a:ext cx="355420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5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70350" y="0"/>
            <a:ext cx="3835400" cy="50426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0670" y="1152939"/>
            <a:ext cx="3228294" cy="1818861"/>
          </a:xfrm>
        </p:spPr>
        <p:txBody>
          <a:bodyPr lIns="0" rIns="0" anchor="t">
            <a:normAutofit fontScale="90000"/>
          </a:bodyPr>
          <a:lstStyle/>
          <a:p>
            <a:pPr algn="l"/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03</a:t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¿cómo puedo revisar los gastos que he efectuado?</a:t>
            </a:r>
            <a:endParaRPr lang="es-ES" sz="24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70670" y="3084553"/>
            <a:ext cx="3228294" cy="83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8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0" rIns="0" anchor="t">
            <a:normAutofit/>
          </a:bodyPr>
          <a:lstStyle/>
          <a:p>
            <a:pPr algn="l"/>
            <a:r>
              <a:rPr lang="es-ES" sz="24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MEDIOS PARA REVISAR GASTOS</a:t>
            </a:r>
            <a:endParaRPr lang="es-ES" sz="2400" cap="all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932968"/>
            <a:ext cx="4040188" cy="639762"/>
          </a:xfrm>
        </p:spPr>
        <p:txBody>
          <a:bodyPr/>
          <a:lstStyle/>
          <a:p>
            <a:r>
              <a:rPr lang="es-PE" dirty="0" smtClean="0">
                <a:latin typeface="+mj-lt"/>
              </a:rPr>
              <a:t>Portal Web</a:t>
            </a:r>
            <a:endParaRPr lang="es-PE" dirty="0">
              <a:latin typeface="+mj-lt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760845" y="957299"/>
            <a:ext cx="4041775" cy="639762"/>
          </a:xfrm>
        </p:spPr>
        <p:txBody>
          <a:bodyPr/>
          <a:lstStyle/>
          <a:p>
            <a:r>
              <a:rPr lang="es-PE" dirty="0">
                <a:latin typeface="+mj-lt"/>
              </a:rPr>
              <a:t>App Personas </a:t>
            </a:r>
            <a:r>
              <a:rPr lang="es-PE" dirty="0" smtClean="0">
                <a:latin typeface="+mj-lt"/>
              </a:rPr>
              <a:t>Sunat</a:t>
            </a:r>
            <a:endParaRPr lang="es-PE" dirty="0">
              <a:latin typeface="+mj-lt"/>
            </a:endParaRPr>
          </a:p>
        </p:txBody>
      </p:sp>
      <p:sp>
        <p:nvSpPr>
          <p:cNvPr id="32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250B-8B2C-4B4B-ADAC-58D044BD504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 flipV="1">
            <a:off x="593723" y="665756"/>
            <a:ext cx="355420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03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t="16304" r="22027" b="5978"/>
          <a:stretch/>
        </p:blipFill>
        <p:spPr bwMode="auto">
          <a:xfrm>
            <a:off x="89453" y="1841709"/>
            <a:ext cx="4671392" cy="33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abajo"/>
          <p:cNvSpPr/>
          <p:nvPr/>
        </p:nvSpPr>
        <p:spPr>
          <a:xfrm flipH="1" flipV="1">
            <a:off x="3193773" y="5225782"/>
            <a:ext cx="251791" cy="6108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"/>
          <a:stretch/>
        </p:blipFill>
        <p:spPr bwMode="auto">
          <a:xfrm>
            <a:off x="5367338" y="1960979"/>
            <a:ext cx="3022290" cy="339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Flecha abajo"/>
          <p:cNvSpPr/>
          <p:nvPr/>
        </p:nvSpPr>
        <p:spPr>
          <a:xfrm rot="5400000">
            <a:off x="8272338" y="3552457"/>
            <a:ext cx="234578" cy="7279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53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70350" y="0"/>
            <a:ext cx="3835400" cy="50426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0670" y="725646"/>
            <a:ext cx="3228294" cy="1663182"/>
          </a:xfrm>
        </p:spPr>
        <p:txBody>
          <a:bodyPr lIns="0" rIns="0" anchor="t">
            <a:normAutofit fontScale="90000"/>
          </a:bodyPr>
          <a:lstStyle/>
          <a:p>
            <a:pPr algn="l"/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01</a:t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ESTRUCTURA EN LA DETERMINACIÓN DEL IMPUESTO</a:t>
            </a:r>
            <a:endParaRPr lang="es-ES" sz="24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70670" y="2550781"/>
            <a:ext cx="3228294" cy="83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1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12664" r="18722" b="13549"/>
          <a:stretch/>
        </p:blipFill>
        <p:spPr bwMode="auto">
          <a:xfrm>
            <a:off x="654196" y="1166191"/>
            <a:ext cx="7913442" cy="52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61183" y="3101009"/>
            <a:ext cx="1126434" cy="172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25" y="0"/>
            <a:ext cx="592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27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70350" y="0"/>
            <a:ext cx="3835400" cy="50426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0670" y="1152939"/>
            <a:ext cx="3228294" cy="1818861"/>
          </a:xfrm>
        </p:spPr>
        <p:txBody>
          <a:bodyPr lIns="0" rIns="0" anchor="t">
            <a:normAutofit fontScale="90000"/>
          </a:bodyPr>
          <a:lstStyle/>
          <a:p>
            <a:pPr algn="l"/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04</a:t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cómo y cuándo se puede HACERSE USO DE las 3 </a:t>
            </a:r>
            <a:r>
              <a:rPr lang="es-ES" sz="2400" cap="all" dirty="0" err="1" smtClean="0">
                <a:solidFill>
                  <a:schemeClr val="bg1"/>
                </a:solidFill>
                <a:latin typeface="+mj-lt"/>
              </a:rPr>
              <a:t>uit´S</a:t>
            </a: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 adicionales</a:t>
            </a:r>
            <a:endParaRPr lang="es-ES" sz="24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70670" y="3084553"/>
            <a:ext cx="3228294" cy="83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7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0" rIns="0" anchor="t"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accent2"/>
                </a:solidFill>
                <a:latin typeface="+mj-lt"/>
              </a:rPr>
              <a:t>CÓMO Y CUANDO</a:t>
            </a:r>
            <a:endParaRPr lang="es-ES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6861"/>
            <a:ext cx="8229600" cy="551621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Formulario Virtual N° 709 – Renta Anual Persona Natural.</a:t>
            </a:r>
          </a:p>
          <a:p>
            <a:pPr marL="0" indent="0" algn="just">
              <a:buNone/>
            </a:pPr>
            <a:endParaRPr lang="es-PE" sz="10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Clave SOL: </a:t>
            </a:r>
            <a:r>
              <a:rPr lang="es-PE" sz="2000" u="sng" dirty="0">
                <a:latin typeface="+mj-lt"/>
                <a:hlinkClick r:id="rId2"/>
              </a:rPr>
              <a:t>https://www.sunat.gob.pe/ol-ti-itadminforuc-inscripcion/inscripcion</a:t>
            </a:r>
            <a:endParaRPr lang="es-PE" sz="20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10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Cronograma de Vencimiento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Devolución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22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PE" sz="1500" dirty="0" smtClean="0">
              <a:latin typeface="+mj-lt"/>
            </a:endParaRPr>
          </a:p>
        </p:txBody>
      </p:sp>
      <p:sp>
        <p:nvSpPr>
          <p:cNvPr id="32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250B-8B2C-4B4B-ADAC-58D044BD504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 flipV="1">
            <a:off x="593723" y="665756"/>
            <a:ext cx="355420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04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49300"/>
              </p:ext>
            </p:extLst>
          </p:nvPr>
        </p:nvGraphicFramePr>
        <p:xfrm>
          <a:off x="4453884" y="2628843"/>
          <a:ext cx="4151865" cy="330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487"/>
                <a:gridCol w="2093378"/>
              </a:tblGrid>
              <a:tr h="459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ÚLTIMO DÍGITO</a:t>
                      </a:r>
                      <a:br>
                        <a:rPr lang="es-PE" sz="1000" dirty="0">
                          <a:effectLst/>
                        </a:rPr>
                      </a:br>
                      <a:r>
                        <a:rPr lang="es-PE" sz="1000" dirty="0">
                          <a:effectLst/>
                        </a:rPr>
                        <a:t>DEL RUC Y OTROS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FECHA DE</a:t>
                      </a:r>
                      <a:br>
                        <a:rPr lang="es-PE" sz="1000">
                          <a:effectLst/>
                        </a:rPr>
                      </a:br>
                      <a:r>
                        <a:rPr lang="es-PE" sz="1000">
                          <a:effectLst/>
                        </a:rPr>
                        <a:t>VENCIMIENTO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0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25 de marzo de 2020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1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26 de marzo de 2020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2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27 de marzo de 2020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3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30 de marzo de 2020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4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31 de marzo de 2020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5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1 de abril de 2020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6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2 de abril de 2020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7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3 de abril de 2020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45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8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6 de abril de 2020</a:t>
                      </a:r>
                      <a:endParaRPr lang="es-P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26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9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7 de abril de 2020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1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0" rIns="0" anchor="t"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accent2"/>
                </a:solidFill>
                <a:latin typeface="+mj-lt"/>
              </a:rPr>
              <a:t>CUESTIONES ADICIONALES</a:t>
            </a:r>
            <a:endParaRPr lang="es-ES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777876"/>
            <a:ext cx="4040188" cy="639762"/>
          </a:xfrm>
        </p:spPr>
        <p:txBody>
          <a:bodyPr>
            <a:normAutofit/>
          </a:bodyPr>
          <a:lstStyle/>
          <a:p>
            <a:r>
              <a:rPr lang="es-PE" sz="2200" dirty="0" smtClean="0">
                <a:latin typeface="+mj-lt"/>
              </a:rPr>
              <a:t>Atribución de Gastos</a:t>
            </a:r>
            <a:endParaRPr lang="es-PE" sz="2200" dirty="0"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57200" y="1441969"/>
            <a:ext cx="4040188" cy="4684194"/>
          </a:xfrm>
        </p:spPr>
        <p:txBody>
          <a:bodyPr>
            <a:noAutofit/>
          </a:bodyPr>
          <a:lstStyle/>
          <a:p>
            <a:pPr algn="just"/>
            <a:endParaRPr lang="es-PE" sz="2100" dirty="0" smtClean="0">
              <a:latin typeface="+mj-lt"/>
            </a:endParaRPr>
          </a:p>
          <a:p>
            <a:pPr marL="0" indent="0" algn="just">
              <a:buNone/>
            </a:pPr>
            <a:r>
              <a:rPr lang="es-PE" sz="2200" dirty="0" smtClean="0">
                <a:latin typeface="+mj-lt"/>
              </a:rPr>
              <a:t>Para </a:t>
            </a:r>
            <a:r>
              <a:rPr lang="es-PE" sz="2200" dirty="0">
                <a:latin typeface="+mj-lt"/>
              </a:rPr>
              <a:t>poder </a:t>
            </a:r>
            <a:r>
              <a:rPr lang="es-PE" sz="2200" dirty="0" smtClean="0">
                <a:latin typeface="+mj-lt"/>
              </a:rPr>
              <a:t>realizar la </a:t>
            </a:r>
            <a:r>
              <a:rPr lang="es-PE" sz="2200" dirty="0">
                <a:latin typeface="+mj-lt"/>
              </a:rPr>
              <a:t>atribución, </a:t>
            </a:r>
            <a:r>
              <a:rPr lang="es-PE" sz="2200" dirty="0" smtClean="0">
                <a:latin typeface="+mj-lt"/>
              </a:rPr>
              <a:t>el cónyuge o concubino a quien se le emitió el Formulario 1683 o el Comprobante de Pago, debe </a:t>
            </a:r>
            <a:r>
              <a:rPr lang="es-PE" sz="2200" dirty="0">
                <a:latin typeface="+mj-lt"/>
              </a:rPr>
              <a:t>comunicar </a:t>
            </a:r>
            <a:r>
              <a:rPr lang="es-PE" sz="2200" dirty="0" smtClean="0">
                <a:latin typeface="+mj-lt"/>
              </a:rPr>
              <a:t>dicha decisión a Sunat a través del </a:t>
            </a:r>
            <a:r>
              <a:rPr lang="es-PE" sz="2200" dirty="0">
                <a:latin typeface="+mj-lt"/>
              </a:rPr>
              <a:t>Formulario Virtual N° </a:t>
            </a:r>
            <a:r>
              <a:rPr lang="es-PE" sz="2200" dirty="0" smtClean="0">
                <a:latin typeface="+mj-lt"/>
              </a:rPr>
              <a:t>709.</a:t>
            </a:r>
            <a:endParaRPr lang="es-PE" sz="2200" dirty="0">
              <a:latin typeface="+mj-lt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802207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s-PE" sz="2200" dirty="0" smtClean="0">
                <a:latin typeface="+mj-lt"/>
              </a:rPr>
              <a:t>Solicitud de Devolución</a:t>
            </a:r>
            <a:endParaRPr lang="es-PE" sz="2200" dirty="0">
              <a:latin typeface="+mj-lt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916557" y="1563757"/>
            <a:ext cx="3770243" cy="4562406"/>
          </a:xfrm>
        </p:spPr>
        <p:txBody>
          <a:bodyPr>
            <a:normAutofit/>
          </a:bodyPr>
          <a:lstStyle/>
          <a:p>
            <a:endParaRPr lang="es-PE" sz="2300" dirty="0" smtClean="0">
              <a:latin typeface="+mj-lt"/>
            </a:endParaRPr>
          </a:p>
          <a:p>
            <a:r>
              <a:rPr lang="es-PE" sz="2200" dirty="0" smtClean="0">
                <a:latin typeface="+mj-lt"/>
              </a:rPr>
              <a:t>Formulario Virtual N° 709</a:t>
            </a:r>
          </a:p>
          <a:p>
            <a:r>
              <a:rPr lang="es-PE" sz="2200" dirty="0" smtClean="0">
                <a:latin typeface="+mj-lt"/>
              </a:rPr>
              <a:t>Plazo para resolver: 45 días hábiles.</a:t>
            </a:r>
          </a:p>
          <a:p>
            <a:r>
              <a:rPr lang="es-PE" sz="2200" dirty="0" smtClean="0">
                <a:latin typeface="+mj-lt"/>
              </a:rPr>
              <a:t>Intereses</a:t>
            </a:r>
            <a:endParaRPr lang="es-PE" sz="2200" dirty="0">
              <a:latin typeface="+mj-lt"/>
            </a:endParaRPr>
          </a:p>
        </p:txBody>
      </p:sp>
      <p:sp>
        <p:nvSpPr>
          <p:cNvPr id="32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250B-8B2C-4B4B-ADAC-58D044BD504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 flipV="1">
            <a:off x="593723" y="665756"/>
            <a:ext cx="355420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04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1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70350" y="0"/>
            <a:ext cx="3835400" cy="50426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0670" y="1152939"/>
            <a:ext cx="3228294" cy="1818861"/>
          </a:xfrm>
        </p:spPr>
        <p:txBody>
          <a:bodyPr lIns="0" rIns="0" anchor="t">
            <a:normAutofit/>
          </a:bodyPr>
          <a:lstStyle/>
          <a:p>
            <a:pPr algn="l"/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05</a:t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OBLIGACIONES</a:t>
            </a:r>
            <a:endParaRPr lang="es-ES" sz="24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70670" y="3084553"/>
            <a:ext cx="3228294" cy="83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0" rIns="0" anchor="t"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accent2"/>
                </a:solidFill>
                <a:latin typeface="+mj-lt"/>
              </a:rPr>
              <a:t>OBLIGACIONES</a:t>
            </a:r>
            <a:endParaRPr lang="es-ES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6861"/>
            <a:ext cx="8229600" cy="551621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2200" dirty="0" smtClean="0">
                <a:latin typeface="+mj-lt"/>
              </a:rPr>
              <a:t>Conservar la documentación vinculada con los gastos.</a:t>
            </a:r>
          </a:p>
        </p:txBody>
      </p:sp>
      <p:sp>
        <p:nvSpPr>
          <p:cNvPr id="32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250B-8B2C-4B4B-ADAC-58D044BD504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ángulo 3"/>
          <p:cNvSpPr/>
          <p:nvPr/>
        </p:nvSpPr>
        <p:spPr>
          <a:xfrm flipV="1">
            <a:off x="593723" y="665756"/>
            <a:ext cx="355420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05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3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2434"/>
            <a:ext cx="9144000" cy="105556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70350" y="-1"/>
            <a:ext cx="3835400" cy="21336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3903" y="295589"/>
            <a:ext cx="3228294" cy="1574312"/>
          </a:xfrm>
        </p:spPr>
        <p:txBody>
          <a:bodyPr lIns="0" rIns="0" anchor="t">
            <a:normAutofit fontScale="90000"/>
          </a:bodyPr>
          <a:lstStyle/>
          <a:p>
            <a:r>
              <a:rPr lang="es-PE" sz="2700" cap="all" dirty="0" smtClean="0">
                <a:solidFill>
                  <a:schemeClr val="bg1"/>
                </a:solidFill>
                <a:latin typeface="+mj-lt"/>
              </a:rPr>
              <a:t>Muchas gracias</a:t>
            </a:r>
            <a:br>
              <a:rPr lang="es-PE" sz="2700" cap="all" dirty="0" smtClean="0">
                <a:solidFill>
                  <a:schemeClr val="bg1"/>
                </a:solidFill>
                <a:latin typeface="+mj-lt"/>
              </a:rPr>
            </a:br>
            <a:r>
              <a:rPr lang="es-PE" sz="27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PE" sz="2700" cap="all" dirty="0" smtClean="0">
                <a:solidFill>
                  <a:schemeClr val="bg1"/>
                </a:solidFill>
                <a:latin typeface="+mj-lt"/>
              </a:rPr>
            </a:br>
            <a:r>
              <a:rPr lang="es-PE" sz="1900" cap="all" dirty="0" err="1" smtClean="0">
                <a:solidFill>
                  <a:schemeClr val="bg1"/>
                </a:solidFill>
                <a:latin typeface="+mj-lt"/>
              </a:rPr>
              <a:t>sophia</a:t>
            </a:r>
            <a:r>
              <a:rPr lang="es-PE" sz="1900" cap="all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PE" sz="1900" cap="all" dirty="0" err="1" smtClean="0">
                <a:solidFill>
                  <a:schemeClr val="bg1"/>
                </a:solidFill>
                <a:latin typeface="+mj-lt"/>
              </a:rPr>
              <a:t>sotil</a:t>
            </a:r>
            <a:r>
              <a:rPr lang="es-PE" sz="1900" cap="all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PE" sz="1900" cap="all" dirty="0" err="1" smtClean="0">
                <a:solidFill>
                  <a:schemeClr val="bg1"/>
                </a:solidFill>
                <a:latin typeface="+mj-lt"/>
              </a:rPr>
              <a:t>levy</a:t>
            </a:r>
            <a:r>
              <a:rPr lang="es-PE" sz="19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PE" sz="1900" cap="all" dirty="0" smtClean="0">
                <a:solidFill>
                  <a:schemeClr val="bg1"/>
                </a:solidFill>
                <a:latin typeface="+mj-lt"/>
              </a:rPr>
            </a:br>
            <a:r>
              <a:rPr lang="es-PE" sz="1900" cap="all" dirty="0" smtClean="0">
                <a:solidFill>
                  <a:schemeClr val="bg1"/>
                </a:solidFill>
                <a:latin typeface="+mj-lt"/>
              </a:rPr>
              <a:t>SSOTIL@ellb.com.pe</a:t>
            </a:r>
            <a:r>
              <a:rPr lang="en-US" sz="19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900" cap="all" dirty="0" smtClean="0">
                <a:solidFill>
                  <a:schemeClr val="bg1"/>
                </a:solidFill>
                <a:latin typeface="+mj-lt"/>
              </a:rPr>
            </a:br>
            <a:endParaRPr lang="es-ES" sz="1900" cap="all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ángulo 17"/>
          <p:cNvSpPr/>
          <p:nvPr/>
        </p:nvSpPr>
        <p:spPr>
          <a:xfrm>
            <a:off x="5070670" y="1766046"/>
            <a:ext cx="3228294" cy="83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98350" y="18566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SÍGUENOS EN NUESTRAS REDES</a:t>
            </a:r>
          </a:p>
          <a:p>
            <a:pPr algn="ctr"/>
            <a:r>
              <a:rPr lang="en-US" cap="all" dirty="0">
                <a:solidFill>
                  <a:schemeClr val="bg1"/>
                </a:solidFill>
              </a:rPr>
              <a:t/>
            </a:r>
            <a:br>
              <a:rPr lang="en-US" cap="all" dirty="0">
                <a:solidFill>
                  <a:schemeClr val="bg1"/>
                </a:solidFill>
              </a:rPr>
            </a:br>
            <a:r>
              <a:rPr lang="en-US" cap="all" dirty="0">
                <a:solidFill>
                  <a:schemeClr val="bg1"/>
                </a:solidFill>
              </a:rPr>
              <a:t>WWW.ELLB.com.pe </a:t>
            </a:r>
          </a:p>
          <a:p>
            <a:pPr algn="ctr"/>
            <a:endParaRPr lang="en-US" cap="all" dirty="0">
              <a:solidFill>
                <a:schemeClr val="bg1"/>
              </a:solidFill>
            </a:endParaRPr>
          </a:p>
          <a:p>
            <a:pPr algn="ctr"/>
            <a:r>
              <a:rPr lang="en-US" b="1" cap="all" dirty="0">
                <a:solidFill>
                  <a:schemeClr val="bg1"/>
                </a:solidFill>
              </a:rPr>
              <a:t>Facebook</a:t>
            </a:r>
            <a:r>
              <a:rPr lang="en-US" cap="all" dirty="0">
                <a:solidFill>
                  <a:schemeClr val="bg1"/>
                </a:solidFill>
              </a:rPr>
              <a:t>: </a:t>
            </a:r>
            <a:r>
              <a:rPr lang="en-US" cap="all" dirty="0" err="1">
                <a:solidFill>
                  <a:schemeClr val="bg1"/>
                </a:solidFill>
              </a:rPr>
              <a:t>estudio</a:t>
            </a:r>
            <a:r>
              <a:rPr lang="en-US" cap="all" dirty="0">
                <a:solidFill>
                  <a:schemeClr val="bg1"/>
                </a:solidFill>
              </a:rPr>
              <a:t> </a:t>
            </a:r>
            <a:r>
              <a:rPr lang="en-US" cap="all" dirty="0" err="1">
                <a:solidFill>
                  <a:schemeClr val="bg1"/>
                </a:solidFill>
              </a:rPr>
              <a:t>llona</a:t>
            </a:r>
            <a:r>
              <a:rPr lang="en-US" cap="all" dirty="0">
                <a:solidFill>
                  <a:schemeClr val="bg1"/>
                </a:solidFill>
              </a:rPr>
              <a:t> &amp; </a:t>
            </a:r>
            <a:r>
              <a:rPr lang="en-US" cap="all" dirty="0" err="1">
                <a:solidFill>
                  <a:schemeClr val="bg1"/>
                </a:solidFill>
              </a:rPr>
              <a:t>bustamante</a:t>
            </a:r>
            <a:r>
              <a:rPr lang="en-US" cap="all" dirty="0">
                <a:solidFill>
                  <a:schemeClr val="bg1"/>
                </a:solidFill>
              </a:rPr>
              <a:t> </a:t>
            </a:r>
            <a:r>
              <a:rPr lang="en-US" cap="all" dirty="0" err="1">
                <a:solidFill>
                  <a:schemeClr val="bg1"/>
                </a:solidFill>
              </a:rPr>
              <a:t>abogados</a:t>
            </a:r>
            <a:r>
              <a:rPr lang="en-US" cap="all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cap="all" dirty="0">
              <a:solidFill>
                <a:schemeClr val="bg1"/>
              </a:solidFill>
            </a:endParaRPr>
          </a:p>
          <a:p>
            <a:pPr algn="ctr"/>
            <a:r>
              <a:rPr lang="en-US" b="1" cap="all" dirty="0" err="1">
                <a:solidFill>
                  <a:schemeClr val="bg1"/>
                </a:solidFill>
              </a:rPr>
              <a:t>Linkedin</a:t>
            </a:r>
            <a:r>
              <a:rPr lang="en-US" cap="all" dirty="0">
                <a:solidFill>
                  <a:schemeClr val="bg1"/>
                </a:solidFill>
              </a:rPr>
              <a:t>: </a:t>
            </a:r>
            <a:r>
              <a:rPr lang="en-US" cap="all" dirty="0" err="1">
                <a:solidFill>
                  <a:schemeClr val="bg1"/>
                </a:solidFill>
              </a:rPr>
              <a:t>estudio</a:t>
            </a:r>
            <a:r>
              <a:rPr lang="en-US" cap="all" dirty="0">
                <a:solidFill>
                  <a:schemeClr val="bg1"/>
                </a:solidFill>
              </a:rPr>
              <a:t> </a:t>
            </a:r>
            <a:r>
              <a:rPr lang="en-US" cap="all" dirty="0" err="1">
                <a:solidFill>
                  <a:schemeClr val="bg1"/>
                </a:solidFill>
              </a:rPr>
              <a:t>llona</a:t>
            </a:r>
            <a:r>
              <a:rPr lang="en-US" cap="all" dirty="0">
                <a:solidFill>
                  <a:schemeClr val="bg1"/>
                </a:solidFill>
              </a:rPr>
              <a:t> &amp; </a:t>
            </a:r>
            <a:r>
              <a:rPr lang="en-US" cap="all" dirty="0" err="1">
                <a:solidFill>
                  <a:schemeClr val="bg1"/>
                </a:solidFill>
              </a:rPr>
              <a:t>bustamante</a:t>
            </a:r>
            <a:r>
              <a:rPr lang="en-US" cap="all" dirty="0">
                <a:solidFill>
                  <a:schemeClr val="bg1"/>
                </a:solidFill>
              </a:rPr>
              <a:t> </a:t>
            </a:r>
            <a:r>
              <a:rPr lang="en-US" cap="all" dirty="0" err="1">
                <a:solidFill>
                  <a:schemeClr val="bg1"/>
                </a:solidFill>
              </a:rPr>
              <a:t>abogados</a:t>
            </a:r>
            <a:endParaRPr lang="en-US" cap="all" dirty="0">
              <a:solidFill>
                <a:schemeClr val="bg1"/>
              </a:solidFill>
            </a:endParaRPr>
          </a:p>
          <a:p>
            <a:pPr algn="ctr"/>
            <a:endParaRPr lang="en-US" cap="all" dirty="0">
              <a:solidFill>
                <a:schemeClr val="bg1"/>
              </a:solidFill>
            </a:endParaRPr>
          </a:p>
          <a:p>
            <a:pPr algn="ctr"/>
            <a:r>
              <a:rPr lang="en-US" b="1" cap="all" dirty="0">
                <a:solidFill>
                  <a:schemeClr val="bg1"/>
                </a:solidFill>
              </a:rPr>
              <a:t>INSTAGRAM</a:t>
            </a:r>
            <a:r>
              <a:rPr lang="en-US" cap="all" dirty="0">
                <a:solidFill>
                  <a:schemeClr val="bg1"/>
                </a:solidFill>
              </a:rPr>
              <a:t>: ESTUDIOLLONAYBUSTAMANTE </a:t>
            </a:r>
          </a:p>
          <a:p>
            <a:pPr algn="ctr"/>
            <a:r>
              <a:rPr lang="en-US" cap="all" dirty="0">
                <a:solidFill>
                  <a:schemeClr val="bg1"/>
                </a:solidFill>
              </a:rPr>
              <a:t/>
            </a:r>
            <a:br>
              <a:rPr lang="en-US" cap="all" dirty="0">
                <a:solidFill>
                  <a:schemeClr val="bg1"/>
                </a:solidFill>
              </a:rPr>
            </a:br>
            <a:r>
              <a:rPr lang="en-US" cap="all" dirty="0" smtClean="0">
                <a:solidFill>
                  <a:schemeClr val="bg1"/>
                </a:solidFill>
              </a:rPr>
              <a:t>Phone: </a:t>
            </a:r>
            <a:r>
              <a:rPr lang="en-US" cap="all" dirty="0">
                <a:solidFill>
                  <a:schemeClr val="bg1"/>
                </a:solidFill>
              </a:rPr>
              <a:t>(511) 418-4860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4" y="711475"/>
            <a:ext cx="2149476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01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2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>
                <a:solidFill>
                  <a:schemeClr val="accent2"/>
                </a:solidFill>
                <a:latin typeface="+mj-lt"/>
              </a:rPr>
              <a:t>COMPARATIVO</a:t>
            </a:r>
          </a:p>
        </p:txBody>
      </p:sp>
      <p:sp>
        <p:nvSpPr>
          <p:cNvPr id="22" name="21 Marcador de texto"/>
          <p:cNvSpPr>
            <a:spLocks noGrp="1"/>
          </p:cNvSpPr>
          <p:nvPr>
            <p:ph type="body" idx="1"/>
          </p:nvPr>
        </p:nvSpPr>
        <p:spPr>
          <a:xfrm>
            <a:off x="298173" y="1080882"/>
            <a:ext cx="3903664" cy="639762"/>
          </a:xfrm>
        </p:spPr>
        <p:txBody>
          <a:bodyPr>
            <a:noAutofit/>
          </a:bodyPr>
          <a:lstStyle/>
          <a:p>
            <a:pPr algn="ctr"/>
            <a:r>
              <a:rPr lang="es-PE" sz="1900" dirty="0" smtClean="0">
                <a:latin typeface="+mj-lt"/>
              </a:rPr>
              <a:t>ESTRUCTURA USUAL – </a:t>
            </a:r>
          </a:p>
          <a:p>
            <a:pPr algn="ctr"/>
            <a:r>
              <a:rPr lang="es-PE" sz="1900" dirty="0" smtClean="0">
                <a:latin typeface="+mj-lt"/>
              </a:rPr>
              <a:t>HASTA EL 2016</a:t>
            </a:r>
            <a:endParaRPr lang="es-PE" sz="1900" dirty="0">
              <a:latin typeface="+mj-lt"/>
            </a:endParaRPr>
          </a:p>
        </p:txBody>
      </p:sp>
      <p:sp>
        <p:nvSpPr>
          <p:cNvPr id="24" name="23 Marcador de texto"/>
          <p:cNvSpPr>
            <a:spLocks noGrp="1"/>
          </p:cNvSpPr>
          <p:nvPr>
            <p:ph type="body" sz="quarter" idx="3"/>
          </p:nvPr>
        </p:nvSpPr>
        <p:spPr>
          <a:xfrm>
            <a:off x="4890052" y="1080882"/>
            <a:ext cx="3796748" cy="639762"/>
          </a:xfrm>
        </p:spPr>
        <p:txBody>
          <a:bodyPr>
            <a:noAutofit/>
          </a:bodyPr>
          <a:lstStyle/>
          <a:p>
            <a:pPr algn="ctr"/>
            <a:r>
              <a:rPr lang="es-PE" sz="1900" dirty="0">
                <a:latin typeface="+mj-lt"/>
              </a:rPr>
              <a:t>ESTRUCTURA ALTERNA – </a:t>
            </a:r>
            <a:endParaRPr lang="es-PE" sz="1900" dirty="0" smtClean="0">
              <a:latin typeface="+mj-lt"/>
            </a:endParaRPr>
          </a:p>
          <a:p>
            <a:pPr algn="ctr"/>
            <a:r>
              <a:rPr lang="es-PE" sz="1900" dirty="0" smtClean="0">
                <a:latin typeface="+mj-lt"/>
              </a:rPr>
              <a:t>DESDE </a:t>
            </a:r>
            <a:r>
              <a:rPr lang="es-PE" sz="1900" dirty="0">
                <a:latin typeface="+mj-lt"/>
              </a:rPr>
              <a:t>2017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4" t="31695" r="38419" b="13551"/>
          <a:stretch/>
        </p:blipFill>
        <p:spPr bwMode="auto">
          <a:xfrm>
            <a:off x="4997616" y="1720644"/>
            <a:ext cx="3608133" cy="41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05253"/>
            <a:ext cx="3934552" cy="420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4" y="711475"/>
            <a:ext cx="2149476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01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2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COMPARATIVO – RENTAS DE QUINTA CATEGORÍA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3660296"/>
              </p:ext>
            </p:extLst>
          </p:nvPr>
        </p:nvGraphicFramePr>
        <p:xfrm>
          <a:off x="496957" y="1166191"/>
          <a:ext cx="3736920" cy="523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460"/>
                <a:gridCol w="1868460"/>
              </a:tblGrid>
              <a:tr h="460079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ESTRUCTURA </a:t>
                      </a:r>
                      <a:r>
                        <a:rPr lang="es-PE" sz="2000" dirty="0" smtClean="0"/>
                        <a:t>SIN</a:t>
                      </a:r>
                      <a:r>
                        <a:rPr lang="es-PE" dirty="0" smtClean="0"/>
                        <a:t> DEDUCCIÓN ADICIONAL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92015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</a:t>
                      </a:r>
                      <a:r>
                        <a:rPr lang="es-PE" sz="1400" baseline="0" dirty="0" smtClean="0">
                          <a:latin typeface="+mj-lt"/>
                        </a:rPr>
                        <a:t> ANUAL </a:t>
                      </a:r>
                      <a:r>
                        <a:rPr lang="es-PE" sz="1400" dirty="0" smtClean="0">
                          <a:latin typeface="+mj-lt"/>
                        </a:rPr>
                        <a:t>OBTENIDAS DEL</a:t>
                      </a:r>
                      <a:r>
                        <a:rPr lang="es-PE" sz="1400" baseline="0" dirty="0" smtClean="0">
                          <a:latin typeface="+mj-lt"/>
                        </a:rPr>
                        <a:t> TRABAJO DEPENDIENTE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42,000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646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7 UIT´s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29,400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6468">
                <a:tc>
                  <a:txBody>
                    <a:bodyPr/>
                    <a:lstStyle/>
                    <a:p>
                      <a:pPr algn="ctr"/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</a:t>
                      </a:r>
                      <a:r>
                        <a:rPr lang="es-PE" sz="1400" baseline="0" dirty="0" smtClean="0">
                          <a:latin typeface="+mj-lt"/>
                        </a:rPr>
                        <a:t> IMPONIBLE DEL TRABAJO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12,600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IMPUESTO A LA RENTA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1,008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PAGOS A CUENTA – RETENCIÓN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1,008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SALDO A</a:t>
                      </a:r>
                      <a:r>
                        <a:rPr lang="es-PE" sz="1400" baseline="0" dirty="0" smtClean="0">
                          <a:latin typeface="+mj-lt"/>
                        </a:rPr>
                        <a:t> FAVOR DEL FISCO / CONTRIBUYENTE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+mj-lt"/>
                        </a:rPr>
                        <a:t>0</a:t>
                      </a:r>
                      <a:endParaRPr lang="es-PE" sz="16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3790425"/>
              </p:ext>
            </p:extLst>
          </p:nvPr>
        </p:nvGraphicFramePr>
        <p:xfrm>
          <a:off x="4890052" y="1166191"/>
          <a:ext cx="3848220" cy="525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110"/>
                <a:gridCol w="1924110"/>
              </a:tblGrid>
              <a:tr h="463460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ESTRUCTURA </a:t>
                      </a:r>
                      <a:r>
                        <a:rPr lang="es-PE" sz="2000" dirty="0" smtClean="0"/>
                        <a:t>CON</a:t>
                      </a:r>
                      <a:r>
                        <a:rPr lang="es-PE" dirty="0" smtClean="0"/>
                        <a:t> DEDUCCIÓN</a:t>
                      </a:r>
                      <a:r>
                        <a:rPr lang="es-PE" baseline="0" dirty="0" smtClean="0"/>
                        <a:t> ADICIONAL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926921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RENTAS ANUAL OBTENIDAS DEL</a:t>
                      </a:r>
                      <a:r>
                        <a:rPr lang="es-PE" sz="1400" baseline="0" dirty="0" smtClean="0">
                          <a:latin typeface="+mj-lt"/>
                        </a:rPr>
                        <a:t> TRABAJO DEPENDIENTE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42,000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989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7 UIT´s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29,400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989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3 UIT´s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12,600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</a:t>
                      </a:r>
                      <a:r>
                        <a:rPr lang="es-PE" sz="1400" baseline="0" dirty="0" smtClean="0">
                          <a:latin typeface="+mj-lt"/>
                        </a:rPr>
                        <a:t> IMPONIBLE DEL TRABAJO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IMPUESTO A LA RENTA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PAGOS A CUENTA - RETENCIÓN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1,008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SALDO A FAVOR DEL FISCO / CONTRIBUYENTE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+mj-lt"/>
                        </a:rPr>
                        <a:t>1,008</a:t>
                      </a:r>
                      <a:endParaRPr lang="es-PE" sz="16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9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4" y="711475"/>
            <a:ext cx="2149476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01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2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COMPARATIVO – RENTAS DE QUINTA CATEGORÍA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5271326"/>
              </p:ext>
            </p:extLst>
          </p:nvPr>
        </p:nvGraphicFramePr>
        <p:xfrm>
          <a:off x="496957" y="1166191"/>
          <a:ext cx="3736920" cy="523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460"/>
                <a:gridCol w="1868460"/>
              </a:tblGrid>
              <a:tr h="460079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ESTRUCTURA </a:t>
                      </a:r>
                      <a:r>
                        <a:rPr lang="es-PE" sz="2000" dirty="0" smtClean="0"/>
                        <a:t>SIN</a:t>
                      </a:r>
                      <a:r>
                        <a:rPr lang="es-PE" dirty="0" smtClean="0"/>
                        <a:t> DEDUCCIÓN ADICIONAL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92015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</a:t>
                      </a:r>
                      <a:r>
                        <a:rPr lang="es-PE" sz="1400" baseline="0" dirty="0" smtClean="0">
                          <a:latin typeface="+mj-lt"/>
                        </a:rPr>
                        <a:t> ANUAL </a:t>
                      </a:r>
                      <a:r>
                        <a:rPr lang="es-PE" sz="1400" dirty="0" smtClean="0">
                          <a:latin typeface="+mj-lt"/>
                        </a:rPr>
                        <a:t>OBTENIDAS DEL</a:t>
                      </a:r>
                      <a:r>
                        <a:rPr lang="es-PE" sz="1400" baseline="0" dirty="0" smtClean="0">
                          <a:latin typeface="+mj-lt"/>
                        </a:rPr>
                        <a:t> TRABAJO DEPENDIENTE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210,000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646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7 UIT´s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29,400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6468">
                <a:tc>
                  <a:txBody>
                    <a:bodyPr/>
                    <a:lstStyle/>
                    <a:p>
                      <a:pPr algn="ctr"/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</a:t>
                      </a:r>
                      <a:r>
                        <a:rPr lang="es-PE" sz="1400" baseline="0" dirty="0" smtClean="0">
                          <a:latin typeface="+mj-lt"/>
                        </a:rPr>
                        <a:t> IMPONIBLE DEL TRABAJO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180,600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IMPUESTO A LA RENTA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27,930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PAGOS A CUENTA – RETENCIÓN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27,930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1778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smtClean="0">
                          <a:latin typeface="+mj-lt"/>
                        </a:rPr>
                        <a:t>SALDO A</a:t>
                      </a:r>
                      <a:r>
                        <a:rPr lang="es-PE" sz="1400" b="1" baseline="0" dirty="0" smtClean="0">
                          <a:latin typeface="+mj-lt"/>
                        </a:rPr>
                        <a:t> FAVOR DEL FISCO </a:t>
                      </a:r>
                      <a:r>
                        <a:rPr lang="es-PE" sz="1400" baseline="0" dirty="0" smtClean="0">
                          <a:latin typeface="+mj-lt"/>
                        </a:rPr>
                        <a:t>/ CONTRIBUYENTE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+mj-lt"/>
                        </a:rPr>
                        <a:t>0</a:t>
                      </a:r>
                      <a:endParaRPr lang="es-PE" sz="16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9074630"/>
              </p:ext>
            </p:extLst>
          </p:nvPr>
        </p:nvGraphicFramePr>
        <p:xfrm>
          <a:off x="4890052" y="1166191"/>
          <a:ext cx="3848220" cy="525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110"/>
                <a:gridCol w="1924110"/>
              </a:tblGrid>
              <a:tr h="463460"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ESTRUCTURA </a:t>
                      </a:r>
                      <a:r>
                        <a:rPr lang="es-PE" sz="2000" dirty="0" smtClean="0"/>
                        <a:t>CON</a:t>
                      </a:r>
                      <a:r>
                        <a:rPr lang="es-PE" dirty="0" smtClean="0"/>
                        <a:t> DEDUCCIÓN</a:t>
                      </a:r>
                      <a:r>
                        <a:rPr lang="es-PE" baseline="0" dirty="0" smtClean="0"/>
                        <a:t> ADICIONAL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926921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RENTAS ANUAL OBTENIDAS DEL</a:t>
                      </a:r>
                      <a:r>
                        <a:rPr lang="es-PE" sz="1400" baseline="0" dirty="0" smtClean="0">
                          <a:latin typeface="+mj-lt"/>
                        </a:rPr>
                        <a:t> TRABAJO DEPENDIENTE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210,000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989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7 UIT´s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29,400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989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(-) 3 UIT´s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12,600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RENTA</a:t>
                      </a:r>
                      <a:r>
                        <a:rPr lang="es-PE" sz="1400" baseline="0" dirty="0" smtClean="0">
                          <a:latin typeface="+mj-lt"/>
                        </a:rPr>
                        <a:t> IMPONIBLE DEL TRABAJO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168,000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IMPUESTO A LA RENTA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25,410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PAGOS A CUENTA - RETENCIÓN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27,930</a:t>
                      </a:r>
                      <a:endParaRPr lang="es-P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65656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</a:rPr>
                        <a:t>SALDO A FAVOR DEL FISCO / </a:t>
                      </a:r>
                      <a:r>
                        <a:rPr lang="es-PE" sz="1400" b="1" dirty="0" smtClean="0">
                          <a:latin typeface="+mj-lt"/>
                        </a:rPr>
                        <a:t>CONTRIBUYENTE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b="1" dirty="0" smtClean="0">
                          <a:latin typeface="+mj-lt"/>
                        </a:rPr>
                        <a:t>2,520</a:t>
                      </a:r>
                      <a:endParaRPr lang="es-PE" sz="16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3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70350" y="0"/>
            <a:ext cx="3835400" cy="50426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0670" y="1321993"/>
            <a:ext cx="3228294" cy="1649807"/>
          </a:xfrm>
        </p:spPr>
        <p:txBody>
          <a:bodyPr lIns="0" rIns="0" anchor="t">
            <a:normAutofit fontScale="90000"/>
          </a:bodyPr>
          <a:lstStyle/>
          <a:p>
            <a:pPr algn="l"/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02</a:t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cap="all" dirty="0" smtClean="0">
                <a:solidFill>
                  <a:schemeClr val="bg1"/>
                </a:solidFill>
                <a:latin typeface="+mj-lt"/>
              </a:rPr>
              <a:t>DEDUCCIÓN ADICIONAL DE 3 UIT</a:t>
            </a:r>
            <a:br>
              <a:rPr lang="es-ES" sz="2400" cap="all" dirty="0" smtClean="0">
                <a:solidFill>
                  <a:schemeClr val="bg1"/>
                </a:solidFill>
                <a:latin typeface="+mj-lt"/>
              </a:rPr>
            </a:br>
            <a:endParaRPr lang="es-ES" sz="24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70670" y="3084553"/>
            <a:ext cx="3228294" cy="83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1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3" y="711475"/>
            <a:ext cx="240126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49392"/>
              </p:ext>
            </p:extLst>
          </p:nvPr>
        </p:nvGraphicFramePr>
        <p:xfrm>
          <a:off x="457200" y="13223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2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¿QUÉ GASTOS COMPRENDE?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5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723" y="711475"/>
            <a:ext cx="240126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12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2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A. Hoteles </a:t>
            </a:r>
            <a:r>
              <a:rPr lang="es-PE" sz="2400" cap="all" dirty="0">
                <a:solidFill>
                  <a:schemeClr val="accent2"/>
                </a:solidFill>
                <a:latin typeface="+mj-lt"/>
              </a:rPr>
              <a:t>y </a:t>
            </a:r>
            <a:r>
              <a:rPr lang="es-PE" sz="2400" cap="all" dirty="0" smtClean="0">
                <a:solidFill>
                  <a:schemeClr val="accent2"/>
                </a:solidFill>
                <a:latin typeface="+mj-lt"/>
              </a:rPr>
              <a:t>Restaurantes</a:t>
            </a:r>
            <a:endParaRPr lang="es-PE" sz="2400" cap="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52940"/>
            <a:ext cx="8229600" cy="49732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PE" dirty="0" smtClean="0">
                <a:latin typeface="+mj-lt"/>
              </a:rPr>
              <a:t>Comprende:</a:t>
            </a:r>
          </a:p>
          <a:p>
            <a:pPr lvl="1" algn="just"/>
            <a:r>
              <a:rPr lang="es-PE" dirty="0" smtClean="0">
                <a:latin typeface="+mj-lt"/>
              </a:rPr>
              <a:t>Hoteles</a:t>
            </a:r>
            <a:r>
              <a:rPr lang="es-PE" dirty="0">
                <a:latin typeface="+mj-lt"/>
              </a:rPr>
              <a:t>, moteles, campamentos, hosterías, albergues para jóvenes, casas de huéspedes y otros tipos de hospedaje temporal. </a:t>
            </a:r>
            <a:endParaRPr lang="es-PE" dirty="0" smtClean="0">
              <a:latin typeface="+mj-lt"/>
            </a:endParaRPr>
          </a:p>
          <a:p>
            <a:pPr lvl="1" algn="just"/>
            <a:r>
              <a:rPr lang="es-PE" dirty="0" smtClean="0">
                <a:latin typeface="+mj-lt"/>
              </a:rPr>
              <a:t>Restaurantes, </a:t>
            </a:r>
            <a:r>
              <a:rPr lang="es-PE" dirty="0">
                <a:latin typeface="+mj-lt"/>
              </a:rPr>
              <a:t>bares y cantinas. </a:t>
            </a:r>
            <a:endParaRPr lang="es-PE" dirty="0" smtClean="0">
              <a:latin typeface="+mj-lt"/>
            </a:endParaRPr>
          </a:p>
          <a:p>
            <a:pPr marL="0" indent="0" algn="just">
              <a:buNone/>
            </a:pPr>
            <a:endParaRPr lang="es-PE" dirty="0" smtClean="0">
              <a:latin typeface="+mj-lt"/>
            </a:endParaRPr>
          </a:p>
          <a:p>
            <a:pPr algn="just"/>
            <a:r>
              <a:rPr lang="es-PE" dirty="0">
                <a:latin typeface="+mj-lt"/>
              </a:rPr>
              <a:t>Documentos para sustentar gasto:</a:t>
            </a:r>
          </a:p>
          <a:p>
            <a:pPr lvl="1" algn="just"/>
            <a:r>
              <a:rPr lang="es-PE" dirty="0">
                <a:latin typeface="+mj-lt"/>
              </a:rPr>
              <a:t>Boleta de Venta Electrónica, Ticket POS, Ticket Monedero </a:t>
            </a:r>
            <a:r>
              <a:rPr lang="es-PE" dirty="0" smtClean="0">
                <a:latin typeface="+mj-lt"/>
              </a:rPr>
              <a:t>Electrónico, </a:t>
            </a:r>
            <a:r>
              <a:rPr lang="es-PE" u="sng" dirty="0" smtClean="0">
                <a:latin typeface="+mj-lt"/>
              </a:rPr>
              <a:t>que consigne el DNI del consumidor</a:t>
            </a:r>
            <a:r>
              <a:rPr lang="es-PE" dirty="0" smtClean="0">
                <a:latin typeface="+mj-lt"/>
              </a:rPr>
              <a:t>.</a:t>
            </a:r>
          </a:p>
          <a:p>
            <a:pPr lvl="1" algn="just"/>
            <a:r>
              <a:rPr lang="es-PE" dirty="0" smtClean="0">
                <a:latin typeface="+mj-lt"/>
              </a:rPr>
              <a:t>Emisores deben </a:t>
            </a:r>
            <a:r>
              <a:rPr lang="es-PE" dirty="0">
                <a:latin typeface="+mj-lt"/>
              </a:rPr>
              <a:t>tener actualizada la </a:t>
            </a:r>
            <a:r>
              <a:rPr lang="es-PE" dirty="0" smtClean="0">
                <a:latin typeface="+mj-lt"/>
              </a:rPr>
              <a:t>información de su actividad económica en la ficha RUC: CIIU 55 </a:t>
            </a:r>
            <a:r>
              <a:rPr lang="es-PE" dirty="0">
                <a:latin typeface="+mj-lt"/>
              </a:rPr>
              <a:t>– hoteles y </a:t>
            </a:r>
            <a:r>
              <a:rPr lang="es-PE" dirty="0" smtClean="0">
                <a:latin typeface="+mj-lt"/>
              </a:rPr>
              <a:t>hospedajes o 56 </a:t>
            </a:r>
            <a:r>
              <a:rPr lang="es-PE" dirty="0">
                <a:latin typeface="+mj-lt"/>
              </a:rPr>
              <a:t>– restaurantes, bares y </a:t>
            </a:r>
            <a:r>
              <a:rPr lang="es-PE" dirty="0" smtClean="0">
                <a:latin typeface="+mj-lt"/>
              </a:rPr>
              <a:t>cantinas. </a:t>
            </a:r>
          </a:p>
          <a:p>
            <a:pPr marL="457200" lvl="1" indent="0" algn="just">
              <a:buNone/>
            </a:pPr>
            <a:endParaRPr lang="es-PE" dirty="0">
              <a:latin typeface="+mj-lt"/>
            </a:endParaRPr>
          </a:p>
          <a:p>
            <a:pPr algn="just"/>
            <a:r>
              <a:rPr lang="es-PE" dirty="0" smtClean="0">
                <a:latin typeface="+mj-lt"/>
              </a:rPr>
              <a:t>Límite por comprobante: </a:t>
            </a:r>
          </a:p>
          <a:p>
            <a:pPr lvl="1" algn="just"/>
            <a:r>
              <a:rPr lang="es-PE" u="sng" dirty="0" smtClean="0">
                <a:latin typeface="+mj-lt"/>
              </a:rPr>
              <a:t>15%</a:t>
            </a:r>
          </a:p>
          <a:p>
            <a:pPr marL="0" indent="0" algn="just">
              <a:buNone/>
            </a:pPr>
            <a:endParaRPr lang="es-PE" dirty="0" smtClean="0">
              <a:latin typeface="+mj-lt"/>
            </a:endParaRPr>
          </a:p>
          <a:p>
            <a:endParaRPr lang="es-P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2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r="2334" b="8378"/>
          <a:stretch/>
        </p:blipFill>
        <p:spPr bwMode="auto">
          <a:xfrm>
            <a:off x="457200" y="998471"/>
            <a:ext cx="7580521" cy="53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Agrupar 13"/>
          <p:cNvGrpSpPr/>
          <p:nvPr/>
        </p:nvGrpSpPr>
        <p:grpSpPr>
          <a:xfrm>
            <a:off x="8173507" y="0"/>
            <a:ext cx="432446" cy="757194"/>
            <a:chOff x="8173507" y="0"/>
            <a:chExt cx="432446" cy="757194"/>
          </a:xfrm>
        </p:grpSpPr>
        <p:sp>
          <p:nvSpPr>
            <p:cNvPr id="7" name="Rectángulo 11"/>
            <p:cNvSpPr/>
            <p:nvPr/>
          </p:nvSpPr>
          <p:spPr>
            <a:xfrm>
              <a:off x="8173507" y="0"/>
              <a:ext cx="432242" cy="757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ítulo 1"/>
            <p:cNvSpPr txBox="1">
              <a:spLocks/>
            </p:cNvSpPr>
            <p:nvPr/>
          </p:nvSpPr>
          <p:spPr>
            <a:xfrm>
              <a:off x="8179825" y="340332"/>
              <a:ext cx="426128" cy="416862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000" cap="all" dirty="0" smtClean="0">
                  <a:solidFill>
                    <a:schemeClr val="bg1"/>
                  </a:solidFill>
                  <a:latin typeface="+mn-lt"/>
                </a:rPr>
                <a:t>02</a:t>
              </a:r>
              <a:endParaRPr lang="es-ES" sz="2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20 Título"/>
          <p:cNvSpPr>
            <a:spLocks noGrp="1"/>
          </p:cNvSpPr>
          <p:nvPr>
            <p:ph type="title"/>
          </p:nvPr>
        </p:nvSpPr>
        <p:spPr>
          <a:xfrm>
            <a:off x="457200" y="515915"/>
            <a:ext cx="8229600" cy="482556"/>
          </a:xfrm>
        </p:spPr>
        <p:txBody>
          <a:bodyPr>
            <a:normAutofit/>
          </a:bodyPr>
          <a:lstStyle/>
          <a:p>
            <a:pPr algn="l"/>
            <a:r>
              <a:rPr lang="es-PE" sz="2200" cap="all" dirty="0" smtClean="0">
                <a:latin typeface="+mj-lt"/>
              </a:rPr>
              <a:t>OBLIGACIÓN DE VERIFICAR</a:t>
            </a:r>
            <a:endParaRPr lang="es-PE" sz="22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770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es LL&amp;B">
      <a:dk1>
        <a:srgbClr val="202433"/>
      </a:dk1>
      <a:lt1>
        <a:sysClr val="window" lastClr="FFFFFF"/>
      </a:lt1>
      <a:dk2>
        <a:srgbClr val="202433"/>
      </a:dk2>
      <a:lt2>
        <a:srgbClr val="E6E6E6"/>
      </a:lt2>
      <a:accent1>
        <a:srgbClr val="414657"/>
      </a:accent1>
      <a:accent2>
        <a:srgbClr val="DB202E"/>
      </a:accent2>
      <a:accent3>
        <a:srgbClr val="666F8E"/>
      </a:accent3>
      <a:accent4>
        <a:srgbClr val="991721"/>
      </a:accent4>
      <a:accent5>
        <a:srgbClr val="B1BAC7"/>
      </a:accent5>
      <a:accent6>
        <a:srgbClr val="EE8456"/>
      </a:accent6>
      <a:hlink>
        <a:srgbClr val="0000FF"/>
      </a:hlink>
      <a:folHlink>
        <a:srgbClr val="80008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sharepoint/v3/field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768</TotalTime>
  <Words>880</Words>
  <Application>Microsoft Office PowerPoint</Application>
  <PresentationFormat>Presentación en pantalla (4:3)</PresentationFormat>
  <Paragraphs>242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DEDUCCIÓN ADICIONAL EN LA DETERMINACIÓN DEL IMPUESTO A LA RENTA POR RENTAS DEL TRABAJO</vt:lpstr>
      <vt:lpstr>01  ESTRUCTURA EN LA DETERMINACIÓN DEL IMPUESTO</vt:lpstr>
      <vt:lpstr>COMPARATIVO</vt:lpstr>
      <vt:lpstr>COMPARATIVO – RENTAS DE QUINTA CATEGORÍA</vt:lpstr>
      <vt:lpstr>COMPARATIVO – RENTAS DE QUINTA CATEGORÍA</vt:lpstr>
      <vt:lpstr>02  DEDUCCIÓN ADICIONAL DE 3 UIT </vt:lpstr>
      <vt:lpstr>¿QUÉ GASTOS COMPRENDE?</vt:lpstr>
      <vt:lpstr>A. Hoteles y Restaurantes</vt:lpstr>
      <vt:lpstr>OBLIGACIÓN DE VERIFICAR</vt:lpstr>
      <vt:lpstr>Presentación de PowerPoint</vt:lpstr>
      <vt:lpstr>Presentación de PowerPoint</vt:lpstr>
      <vt:lpstr>B. ARRENDAMIENTOS Y SUBARRENDAMIENTO DE INMUEBLES</vt:lpstr>
      <vt:lpstr>ARRENDAMIENTOS Y SUBARRENDAMIENTO DE INMUEBLES</vt:lpstr>
      <vt:lpstr>ARRENDAMIENTOS Y SUBARRENDAMIENTO DE INMUEBLES</vt:lpstr>
      <vt:lpstr>c. SERVICIOS DE CUARTA CATEGORÍA</vt:lpstr>
      <vt:lpstr>d. APORTACIONES A ESSALUD</vt:lpstr>
      <vt:lpstr>consideraciones</vt:lpstr>
      <vt:lpstr>03  ¿cómo puedo revisar los gastos que he efectuado?</vt:lpstr>
      <vt:lpstr>MEDIOS PARA REVISAR GASTOS</vt:lpstr>
      <vt:lpstr>Presentación de PowerPoint</vt:lpstr>
      <vt:lpstr>04  cómo y cuándo se puede HACERSE USO DE las 3 uit´S adicionales</vt:lpstr>
      <vt:lpstr>CÓMO Y CUANDO</vt:lpstr>
      <vt:lpstr>CUESTIONES ADICIONALES</vt:lpstr>
      <vt:lpstr>05  OBLIGACIONES</vt:lpstr>
      <vt:lpstr>OBLIGACIONES</vt:lpstr>
      <vt:lpstr>Muchas gracias  sophia sotil levy SSOTIL@ellb.com.pe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ikervaire ELLB</cp:lastModifiedBy>
  <cp:revision>151</cp:revision>
  <dcterms:created xsi:type="dcterms:W3CDTF">2010-04-12T23:12:02Z</dcterms:created>
  <dcterms:modified xsi:type="dcterms:W3CDTF">2020-02-18T21:57:57Z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